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strictFirstAndLastChars="0" saveSubsetFonts="1">
  <p:sldMasterIdLst>
    <p:sldMasterId id="214748365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</p:sldIdLst>
  <p:sldSz cy="5143500" cx="9144000"/>
  <p:notesSz cx="6858000" cy="9144000"/>
  <p:defaultTextStyle>
    <a:defPPr marR="0" rtl="0" algn="l">
      <a:lnSpc>
        <a:spcPct val="100000"/>
      </a:lnSpc>
      <a:spcBef>
        <a:spcPts val="0"/>
      </a:spcBef>
      <a:spcAft>
        <a:spcPts val="0"/>
      </a:spcAft>
    </a:defPPr>
    <a:lvl1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tableStyles.xml><?xml version="1.0" encoding="utf-8"?>
<a:tblStyleLst xmlns:a="http://schemas.openxmlformats.org/drawingml/2006/main" xmlns:r="http://schemas.openxmlformats.org/officeDocument/2006/relationships" def="{90651C3A-4460-11DB-9652-00E08161165F}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74" Type="http://schemas.openxmlformats.org/officeDocument/2006/relationships/slide" Target="slides/slide69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slide" Target="slides/slide63.xml"/><Relationship Id="rId23" Type="http://schemas.openxmlformats.org/officeDocument/2006/relationships/slide" Target="slides/slide18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slide" Target="slides/slide6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" name="Shape 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defRPr sz="1100"/>
            </a:lvl1pPr>
            <a:lvl2pPr>
              <a:spcBef>
                <a:spcPts val="0"/>
              </a:spcBef>
              <a:defRPr sz="1100"/>
            </a:lvl2pPr>
            <a:lvl3pPr>
              <a:spcBef>
                <a:spcPts val="0"/>
              </a:spcBef>
              <a:defRPr sz="1100"/>
            </a:lvl3pPr>
            <a:lvl4pPr>
              <a:spcBef>
                <a:spcPts val="0"/>
              </a:spcBef>
              <a:defRPr sz="1100"/>
            </a:lvl4pPr>
            <a:lvl5pPr>
              <a:spcBef>
                <a:spcPts val="0"/>
              </a:spcBef>
              <a:defRPr sz="1100"/>
            </a:lvl5pPr>
            <a:lvl6pPr>
              <a:spcBef>
                <a:spcPts val="0"/>
              </a:spcBef>
              <a:defRPr sz="1100"/>
            </a:lvl6pPr>
            <a:lvl7pPr>
              <a:spcBef>
                <a:spcPts val="0"/>
              </a:spcBef>
              <a:defRPr sz="1100"/>
            </a:lvl7pPr>
            <a:lvl8pPr>
              <a:spcBef>
                <a:spcPts val="0"/>
              </a:spcBef>
              <a:defRPr sz="1100"/>
            </a:lvl8pPr>
            <a:lvl9pPr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4" name="Shape 5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11" name="Shape 11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18" name="Shape 11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25" name="Shape 12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31" name="Shape 13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41" name="Shape 14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49" name="Shape 14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58" name="Shape 15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66" name="Shape 16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73" name="Shape 17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80" name="Shape 18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0" name="Shape 6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87" name="Shape 18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94" name="Shape 19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01" name="Shape 20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09" name="Shape 20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16" name="Shape 21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22" name="Shape 22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28" name="Shape 22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34" name="Shape 23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40" name="Shape 24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46" name="Shape 24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6" name="Shape 6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52" name="Shape 25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59" name="Shape 25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66" name="Shape 26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73" name="Shape 27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80" name="Shape 28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87" name="Shape 28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hape 29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94" name="Shape 29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Shape 3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01" name="Shape 30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08" name="Shape 30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hape 31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15" name="Shape 31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72" name="Shape 7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Shape 32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22" name="Shape 32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Shape 32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29" name="Shape 32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Shape 3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36" name="Shape 33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Shape 34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43" name="Shape 34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Shape 34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50" name="Shape 35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Shape 35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57" name="Shape 35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Shape 36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64" name="Shape 36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Shape 3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71" name="Shape 37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Shape 37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78" name="Shape 37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Shape 38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85" name="Shape 38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78" name="Shape 7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Shape 39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92" name="Shape 39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Shape 39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99" name="Shape 39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Shape 4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06" name="Shape 40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Shape 41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13" name="Shape 41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Shape 41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20" name="Shape 42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Shape 42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27" name="Shape 42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Shape 43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34" name="Shape 43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Shape 4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41" name="Shape 44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Shape 44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48" name="Shape 44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Shape 45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55" name="Shape 45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84" name="Shape 8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Shape 4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61" name="Shape 46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Shape 46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67" name="Shape 46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Shape 47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74" name="Shape 47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Shape 48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82" name="Shape 48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Shape 48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88" name="Shape 48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Shape 49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95" name="Shape 49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Shape 50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04" name="Shape 50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Shape 5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11" name="Shape 51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Shape 51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18" name="Shape 51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Shape 52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25" name="Shape 52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90" name="Shape 9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97" name="Shape 9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04" name="Shape 10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/>
          <p:nvPr/>
        </p:nvSpPr>
        <p:spPr>
          <a:xfrm>
            <a:off x="0" y="0"/>
            <a:ext cx="9144000" cy="5176499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20000" scaled="0"/>
          </a:gra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" name="Shape 10"/>
          <p:cNvSpPr/>
          <p:nvPr/>
        </p:nvSpPr>
        <p:spPr>
          <a:xfrm flipH="1">
            <a:off x="-3832" y="12039"/>
            <a:ext cx="10925833" cy="5165065"/>
          </a:xfrm>
          <a:custGeom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784"/>
                </a:srgbClr>
              </a:gs>
              <a:gs pos="41000">
                <a:srgbClr val="003171">
                  <a:alpha val="94901"/>
                </a:srgbClr>
              </a:gs>
              <a:gs pos="100000">
                <a:srgbClr val="003171">
                  <a:alpha val="94901"/>
                </a:srgbClr>
              </a:gs>
            </a:gsLst>
            <a:path path="circle">
              <a:fillToRect r="100%" t="100%"/>
            </a:path>
            <a:tileRect b="-100%" l="-100%"/>
          </a:gra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" name="Shape 11"/>
          <p:cNvSpPr/>
          <p:nvPr/>
        </p:nvSpPr>
        <p:spPr>
          <a:xfrm flipH="1">
            <a:off x="14659" y="660"/>
            <a:ext cx="10500940" cy="5165065"/>
          </a:xfrm>
          <a:custGeom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r="100%" t="100%"/>
            </a:path>
            <a:tileRect b="-100%" l="-100%"/>
          </a:gradFill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" name="Shape 12"/>
          <p:cNvSpPr/>
          <p:nvPr/>
        </p:nvSpPr>
        <p:spPr>
          <a:xfrm>
            <a:off x="-846666" y="-661"/>
            <a:ext cx="2167466" cy="5176308"/>
          </a:xfrm>
          <a:custGeom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" name="Shape 13"/>
          <p:cNvSpPr/>
          <p:nvPr/>
        </p:nvSpPr>
        <p:spPr>
          <a:xfrm flipH="1" rot="10800000">
            <a:off x="-524933" y="131"/>
            <a:ext cx="1403434" cy="5176308"/>
          </a:xfrm>
          <a:custGeom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" name="Shape 14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algn="r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1pPr>
            <a:lvl2pPr algn="r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2pPr>
            <a:lvl3pPr algn="r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3pPr>
            <a:lvl4pPr algn="r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4pPr>
            <a:lvl5pPr algn="r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5pPr>
            <a:lvl6pPr algn="r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6pPr>
            <a:lvl7pPr algn="r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7pPr>
            <a:lvl8pPr algn="r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8pPr>
            <a:lvl9pPr algn="r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" name="Shape 15"/>
          <p:cNvSpPr txBox="1"/>
          <p:nvPr>
            <p:ph idx="1" type="subTitle"/>
          </p:nvPr>
        </p:nvSpPr>
        <p:spPr>
          <a:xfrm>
            <a:off x="1082040" y="2423159"/>
            <a:ext cx="7035899" cy="6941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algn="r">
              <a:spcBef>
                <a:spcPts val="0"/>
              </a:spcBef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1pPr>
            <a:lvl2pPr algn="r">
              <a:spcBef>
                <a:spcPts val="0"/>
              </a:spcBef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2pPr>
            <a:lvl3pPr algn="r">
              <a:spcBef>
                <a:spcPts val="0"/>
              </a:spcBef>
              <a:buClr>
                <a:schemeClr val="lt1"/>
              </a:buClr>
              <a:buNone/>
              <a:defRPr>
                <a:solidFill>
                  <a:schemeClr val="lt1"/>
                </a:solidFill>
              </a:defRPr>
            </a:lvl3pPr>
            <a:lvl4pPr algn="r">
              <a:spcBef>
                <a:spcPts val="0"/>
              </a:spcBef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4pPr>
            <a:lvl5pPr algn="r">
              <a:spcBef>
                <a:spcPts val="0"/>
              </a:spcBef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5pPr>
            <a:lvl6pPr algn="r">
              <a:spcBef>
                <a:spcPts val="0"/>
              </a:spcBef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6pPr>
            <a:lvl7pPr algn="r">
              <a:spcBef>
                <a:spcPts val="0"/>
              </a:spcBef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7pPr>
            <a:lvl8pPr algn="r">
              <a:spcBef>
                <a:spcPts val="0"/>
              </a:spcBef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8pPr>
            <a:lvl9pPr algn="r">
              <a:spcBef>
                <a:spcPts val="0"/>
              </a:spcBef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Shape 16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/>
          <p:nvPr/>
        </p:nvSpPr>
        <p:spPr>
          <a:xfrm flipH="1" rot="10800000">
            <a:off x="-348182" y="-16424"/>
            <a:ext cx="1723519" cy="5159924"/>
          </a:xfrm>
          <a:custGeom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r="100%" t="100%"/>
            </a:path>
            <a:tileRect b="-100%" l="-100%"/>
          </a:gra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" name="Shape 19"/>
          <p:cNvSpPr txBox="1"/>
          <p:nvPr>
            <p:ph idx="1" type="body"/>
          </p:nvPr>
        </p:nvSpPr>
        <p:spPr>
          <a:xfrm>
            <a:off x="457200" y="1244242"/>
            <a:ext cx="8229600" cy="36303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20" name="Shape 20"/>
          <p:cNvSpPr/>
          <p:nvPr/>
        </p:nvSpPr>
        <p:spPr>
          <a:xfrm flipH="1" rot="10800000">
            <a:off x="-1118653" y="774"/>
            <a:ext cx="3100650" cy="5142725"/>
          </a:xfrm>
          <a:custGeom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r="100%" t="100%"/>
            </a:path>
            <a:tileRect b="-100%" l="-100%"/>
          </a:gra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" name="Shape 21"/>
          <p:cNvSpPr/>
          <p:nvPr/>
        </p:nvSpPr>
        <p:spPr>
          <a:xfrm rot="10800000">
            <a:off x="8088846" y="-9550"/>
            <a:ext cx="1100667" cy="5153050"/>
          </a:xfrm>
          <a:custGeom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000" scaled="0"/>
          </a:gra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" name="Shape 2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23" name="Shape 23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/>
          <p:nvPr/>
        </p:nvSpPr>
        <p:spPr>
          <a:xfrm flipH="1" rot="10800000">
            <a:off x="-348182" y="-16424"/>
            <a:ext cx="1723519" cy="5159924"/>
          </a:xfrm>
          <a:custGeom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r="100%" t="100%"/>
            </a:path>
            <a:tileRect b="-100%" l="-100%"/>
          </a:gra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" name="Shape 26"/>
          <p:cNvSpPr/>
          <p:nvPr/>
        </p:nvSpPr>
        <p:spPr>
          <a:xfrm flipH="1" rot="10800000">
            <a:off x="-1118653" y="774"/>
            <a:ext cx="3100650" cy="5142725"/>
          </a:xfrm>
          <a:custGeom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r="100%" t="100%"/>
            </a:path>
            <a:tileRect b="-100%" l="-100%"/>
          </a:gra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" name="Shape 27"/>
          <p:cNvSpPr/>
          <p:nvPr/>
        </p:nvSpPr>
        <p:spPr>
          <a:xfrm rot="10800000">
            <a:off x="8088846" y="-9550"/>
            <a:ext cx="1100667" cy="5153050"/>
          </a:xfrm>
          <a:custGeom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000" scaled="0"/>
          </a:gra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" name="Shape 2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29" name="Shape 29"/>
          <p:cNvSpPr txBox="1"/>
          <p:nvPr>
            <p:ph idx="1" type="body"/>
          </p:nvPr>
        </p:nvSpPr>
        <p:spPr>
          <a:xfrm>
            <a:off x="457200" y="1244242"/>
            <a:ext cx="4038599" cy="36303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defRPr sz="2800"/>
            </a:lvl1pPr>
            <a:lvl2pPr>
              <a:spcBef>
                <a:spcPts val="0"/>
              </a:spcBef>
              <a:defRPr sz="2400"/>
            </a:lvl2pPr>
            <a:lvl3pPr>
              <a:spcBef>
                <a:spcPts val="0"/>
              </a:spcBef>
              <a:defRPr sz="2000"/>
            </a:lvl3pPr>
            <a:lvl4pPr>
              <a:spcBef>
                <a:spcPts val="0"/>
              </a:spcBef>
              <a:defRPr sz="1800"/>
            </a:lvl4pPr>
            <a:lvl5pPr>
              <a:spcBef>
                <a:spcPts val="0"/>
              </a:spcBef>
              <a:defRPr sz="1800"/>
            </a:lvl5pPr>
            <a:lvl6pPr>
              <a:spcBef>
                <a:spcPts val="0"/>
              </a:spcBef>
              <a:defRPr sz="1800"/>
            </a:lvl6pPr>
            <a:lvl7pPr>
              <a:spcBef>
                <a:spcPts val="0"/>
              </a:spcBef>
              <a:defRPr sz="1800"/>
            </a:lvl7pPr>
            <a:lvl8pPr>
              <a:spcBef>
                <a:spcPts val="0"/>
              </a:spcBef>
              <a:defRPr sz="1800"/>
            </a:lvl8pPr>
            <a:lvl9pPr>
              <a:spcBef>
                <a:spcPts val="0"/>
              </a:spcBef>
              <a:defRPr sz="1800"/>
            </a:lvl9pPr>
          </a:lstStyle>
          <a:p/>
        </p:txBody>
      </p:sp>
      <p:sp>
        <p:nvSpPr>
          <p:cNvPr id="30" name="Shape 30"/>
          <p:cNvSpPr txBox="1"/>
          <p:nvPr>
            <p:ph idx="2" type="body"/>
          </p:nvPr>
        </p:nvSpPr>
        <p:spPr>
          <a:xfrm>
            <a:off x="4648200" y="1244242"/>
            <a:ext cx="4038599" cy="36303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defRPr sz="2800"/>
            </a:lvl1pPr>
            <a:lvl2pPr>
              <a:spcBef>
                <a:spcPts val="0"/>
              </a:spcBef>
              <a:defRPr sz="2400"/>
            </a:lvl2pPr>
            <a:lvl3pPr>
              <a:spcBef>
                <a:spcPts val="0"/>
              </a:spcBef>
              <a:defRPr sz="2000"/>
            </a:lvl3pPr>
            <a:lvl4pPr>
              <a:spcBef>
                <a:spcPts val="0"/>
              </a:spcBef>
              <a:defRPr sz="1800"/>
            </a:lvl4pPr>
            <a:lvl5pPr>
              <a:spcBef>
                <a:spcPts val="0"/>
              </a:spcBef>
              <a:defRPr sz="1800"/>
            </a:lvl5pPr>
            <a:lvl6pPr>
              <a:spcBef>
                <a:spcPts val="0"/>
              </a:spcBef>
              <a:defRPr sz="1800"/>
            </a:lvl6pPr>
            <a:lvl7pPr>
              <a:spcBef>
                <a:spcPts val="0"/>
              </a:spcBef>
              <a:defRPr sz="1800"/>
            </a:lvl7pPr>
            <a:lvl8pPr>
              <a:spcBef>
                <a:spcPts val="0"/>
              </a:spcBef>
              <a:defRPr sz="1800"/>
            </a:lvl8pPr>
            <a:lvl9pPr>
              <a:spcBef>
                <a:spcPts val="0"/>
              </a:spcBef>
              <a:defRPr sz="18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/>
          <p:nvPr/>
        </p:nvSpPr>
        <p:spPr>
          <a:xfrm flipH="1" rot="10800000">
            <a:off x="-348182" y="-16424"/>
            <a:ext cx="1723519" cy="5159924"/>
          </a:xfrm>
          <a:custGeom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r="100%" t="100%"/>
            </a:path>
            <a:tileRect b="-100%" l="-100%"/>
          </a:gra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4" name="Shape 34"/>
          <p:cNvSpPr/>
          <p:nvPr/>
        </p:nvSpPr>
        <p:spPr>
          <a:xfrm flipH="1" rot="10800000">
            <a:off x="-1118653" y="774"/>
            <a:ext cx="3100650" cy="5142725"/>
          </a:xfrm>
          <a:custGeom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r="100%" t="100%"/>
            </a:path>
            <a:tileRect b="-100%" l="-100%"/>
          </a:gra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5" name="Shape 35"/>
          <p:cNvSpPr/>
          <p:nvPr/>
        </p:nvSpPr>
        <p:spPr>
          <a:xfrm rot="10800000">
            <a:off x="8088846" y="-9550"/>
            <a:ext cx="1100667" cy="5153050"/>
          </a:xfrm>
          <a:custGeom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000" scaled="0"/>
          </a:gra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6" name="Shape 3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37" name="Shape 37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Shape 39"/>
          <p:cNvGrpSpPr/>
          <p:nvPr/>
        </p:nvGrpSpPr>
        <p:grpSpPr>
          <a:xfrm>
            <a:off x="-6264" y="3700039"/>
            <a:ext cx="9150267" cy="2325488"/>
            <a:chOff x="-6264" y="4933386"/>
            <a:chExt cx="9150267" cy="3100650"/>
          </a:xfrm>
        </p:grpSpPr>
        <p:sp>
          <p:nvSpPr>
            <p:cNvPr id="40" name="Shape 40"/>
            <p:cNvSpPr/>
            <p:nvPr/>
          </p:nvSpPr>
          <p:spPr>
            <a:xfrm>
              <a:off x="-7" y="5537200"/>
              <a:ext cx="9144008" cy="1574769"/>
            </a:xfrm>
            <a:custGeom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764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1" name="Shape 41"/>
            <p:cNvSpPr/>
            <p:nvPr/>
          </p:nvSpPr>
          <p:spPr>
            <a:xfrm flipH="1" rot="5400000">
              <a:off x="3018543" y="1908578"/>
              <a:ext cx="3100650" cy="9150266"/>
            </a:xfrm>
            <a:custGeom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823"/>
                  </a:srgbClr>
                </a:gs>
                <a:gs pos="41000">
                  <a:srgbClr val="003171">
                    <a:alpha val="78823"/>
                  </a:srgbClr>
                </a:gs>
                <a:gs pos="100000">
                  <a:srgbClr val="003171">
                    <a:alpha val="78823"/>
                  </a:srgbClr>
                </a:gs>
              </a:gsLst>
              <a:path path="circle">
                <a:fillToRect r="100%" t="100%"/>
              </a:path>
              <a:tileRect b="-100%" l="-100%"/>
            </a:gra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2" name="Shape 42"/>
            <p:cNvSpPr/>
            <p:nvPr/>
          </p:nvSpPr>
          <p:spPr>
            <a:xfrm>
              <a:off x="-7" y="5740400"/>
              <a:ext cx="9144010" cy="1574769"/>
            </a:xfrm>
            <a:custGeom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960"/>
                  </a:srgbClr>
                </a:gs>
                <a:gs pos="100000">
                  <a:srgbClr val="003171">
                    <a:alpha val="8196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43" name="Shape 43"/>
          <p:cNvSpPr txBox="1"/>
          <p:nvPr>
            <p:ph idx="1" type="body"/>
          </p:nvPr>
        </p:nvSpPr>
        <p:spPr>
          <a:xfrm>
            <a:off x="1792288" y="4025503"/>
            <a:ext cx="5486399" cy="603599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algn="ctr">
              <a:spcBef>
                <a:spcPts val="0"/>
              </a:spcBef>
              <a:buSzPct val="100000"/>
              <a:buNone/>
              <a:defRPr sz="2400"/>
            </a:lvl1pPr>
          </a:lstStyle>
          <a:p/>
        </p:txBody>
      </p:sp>
      <p:sp>
        <p:nvSpPr>
          <p:cNvPr id="44" name="Shape 44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4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>
              <a:spcBef>
                <a:spcPts val="0"/>
              </a:spcBef>
              <a:buClr>
                <a:srgbClr val="00387E"/>
              </a:buClr>
              <a:buSzPct val="100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>
              <a:spcBef>
                <a:spcPts val="0"/>
              </a:spcBef>
              <a:buClr>
                <a:srgbClr val="00387E"/>
              </a:buClr>
              <a:buSzPct val="100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>
              <a:spcBef>
                <a:spcPts val="0"/>
              </a:spcBef>
              <a:buClr>
                <a:srgbClr val="00387E"/>
              </a:buClr>
              <a:buSzPct val="100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>
              <a:spcBef>
                <a:spcPts val="0"/>
              </a:spcBef>
              <a:buClr>
                <a:srgbClr val="00387E"/>
              </a:buClr>
              <a:buSzPct val="100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>
              <a:spcBef>
                <a:spcPts val="0"/>
              </a:spcBef>
              <a:buClr>
                <a:srgbClr val="00387E"/>
              </a:buClr>
              <a:buSzPct val="100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>
              <a:spcBef>
                <a:spcPts val="0"/>
              </a:spcBef>
              <a:buClr>
                <a:srgbClr val="00387E"/>
              </a:buClr>
              <a:buSzPct val="100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>
              <a:spcBef>
                <a:spcPts val="0"/>
              </a:spcBef>
              <a:buClr>
                <a:srgbClr val="00387E"/>
              </a:buClr>
              <a:buSzPct val="100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>
              <a:spcBef>
                <a:spcPts val="0"/>
              </a:spcBef>
              <a:buClr>
                <a:srgbClr val="00387E"/>
              </a:buClr>
              <a:buSzPct val="100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>
              <a:spcBef>
                <a:spcPts val="0"/>
              </a:spcBef>
              <a:buClr>
                <a:srgbClr val="00387E"/>
              </a:buClr>
              <a:buSzPct val="100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6" name="Shape 6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buClr>
                <a:schemeClr val="dk2"/>
              </a:buClr>
              <a:buSzPct val="100000"/>
              <a:buFont typeface="Trebuchet MS"/>
              <a:defRPr sz="3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>
              <a:spcBef>
                <a:spcPts val="560"/>
              </a:spcBef>
              <a:buClr>
                <a:schemeClr val="dk2"/>
              </a:buClr>
              <a:buSzPct val="100000"/>
              <a:buFont typeface="Trebuchet MS"/>
              <a:defRPr sz="2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>
              <a:spcBef>
                <a:spcPts val="480"/>
              </a:spcBef>
              <a:buClr>
                <a:schemeClr val="dk2"/>
              </a:buClr>
              <a:buSzPct val="100000"/>
              <a:buFont typeface="Trebuchet MS"/>
              <a:defRPr sz="2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>
              <a:spcBef>
                <a:spcPts val="400"/>
              </a:spcBef>
              <a:buClr>
                <a:schemeClr val="dk2"/>
              </a:buClr>
              <a:buSzPct val="100000"/>
              <a:buFont typeface="Trebuchet MS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>
              <a:spcBef>
                <a:spcPts val="400"/>
              </a:spcBef>
              <a:buClr>
                <a:schemeClr val="dk2"/>
              </a:buClr>
              <a:buSzPct val="100000"/>
              <a:buFont typeface="Trebuchet MS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>
              <a:spcBef>
                <a:spcPts val="400"/>
              </a:spcBef>
              <a:buClr>
                <a:schemeClr val="dk2"/>
              </a:buClr>
              <a:buSzPct val="100000"/>
              <a:buFont typeface="Trebuchet MS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>
              <a:spcBef>
                <a:spcPts val="400"/>
              </a:spcBef>
              <a:buClr>
                <a:schemeClr val="dk2"/>
              </a:buClr>
              <a:buSzPct val="100000"/>
              <a:buFont typeface="Trebuchet MS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>
              <a:spcBef>
                <a:spcPts val="400"/>
              </a:spcBef>
              <a:buClr>
                <a:schemeClr val="dk2"/>
              </a:buClr>
              <a:buSzPct val="100000"/>
              <a:buFont typeface="Trebuchet MS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>
              <a:spcBef>
                <a:spcPts val="400"/>
              </a:spcBef>
              <a:buClr>
                <a:schemeClr val="dk2"/>
              </a:buClr>
              <a:buSzPct val="100000"/>
              <a:buFont typeface="Trebuchet MS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algn="r">
              <a:spcBef>
                <a:spcPts val="0"/>
              </a:spcBef>
              <a:buNone/>
            </a:pPr>
            <a:fld id="{00000000-1234-1234-1234-123412341234}" type="slidenum">
              <a:rPr lang="en"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dt="0" ftr="0" hdr="0" sldNum="0"/>
  <p:txStyles>
    <p:title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0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07.png"/><Relationship Id="rId4" Type="http://schemas.openxmlformats.org/officeDocument/2006/relationships/image" Target="../media/image0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08.png"/><Relationship Id="rId4" Type="http://schemas.openxmlformats.org/officeDocument/2006/relationships/image" Target="../media/image0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02.png"/><Relationship Id="rId4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Relationship Id="rId4" Type="http://schemas.openxmlformats.org/officeDocument/2006/relationships/image" Target="../media/image13.png"/><Relationship Id="rId5" Type="http://schemas.openxmlformats.org/officeDocument/2006/relationships/image" Target="../media/image16.png"/><Relationship Id="rId6" Type="http://schemas.openxmlformats.org/officeDocument/2006/relationships/image" Target="../media/image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Relationship Id="rId4" Type="http://schemas.openxmlformats.org/officeDocument/2006/relationships/image" Target="../media/image1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9.png"/><Relationship Id="rId4" Type="http://schemas.openxmlformats.org/officeDocument/2006/relationships/image" Target="../media/image2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8.png"/><Relationship Id="rId4" Type="http://schemas.openxmlformats.org/officeDocument/2006/relationships/image" Target="../media/image2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9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4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1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0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3.jp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2.jp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6.jp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8.jp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5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7.jp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9.jp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0.jp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1.jp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2.jp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3.jp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6.jp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4.jp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58.jp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5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7.jp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48.jp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50.jp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49.jp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51.jp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54.jp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65.jp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52.jp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56.jp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55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53.jp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63.jp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57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59.png"/><Relationship Id="rId4" Type="http://schemas.openxmlformats.org/officeDocument/2006/relationships/image" Target="../media/image60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61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62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6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05.png"/><Relationship Id="rId4" Type="http://schemas.openxmlformats.org/officeDocument/2006/relationships/image" Target="../media/image0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03.png"/><Relationship Id="rId4" Type="http://schemas.openxmlformats.org/officeDocument/2006/relationships/image" Target="../media/image0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Shape 48"/>
          <p:cNvPicPr preferRelativeResize="0"/>
          <p:nvPr/>
        </p:nvPicPr>
        <p:blipFill rotWithShape="1">
          <a:blip r:embed="rId3">
            <a:alphaModFix/>
          </a:blip>
          <a:srcRect b="22880" l="25062" r="25052" t="10297"/>
          <a:stretch/>
        </p:blipFill>
        <p:spPr>
          <a:xfrm>
            <a:off x="0" y="-347425"/>
            <a:ext cx="4459614" cy="5973424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Shape 49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Networking 1</a:t>
            </a:r>
          </a:p>
        </p:txBody>
      </p:sp>
      <p:sp>
        <p:nvSpPr>
          <p:cNvPr id="50" name="Shape 50"/>
          <p:cNvSpPr txBox="1"/>
          <p:nvPr>
            <p:ph idx="1" type="subTitle"/>
          </p:nvPr>
        </p:nvSpPr>
        <p:spPr>
          <a:xfrm>
            <a:off x="1082040" y="2423159"/>
            <a:ext cx="7035899" cy="6941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en"/>
              <a:t>The Handsome Seastars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1" name="Shape 51"/>
          <p:cNvSpPr txBox="1"/>
          <p:nvPr/>
        </p:nvSpPr>
        <p:spPr>
          <a:xfrm>
            <a:off x="2632450" y="246100"/>
            <a:ext cx="2244299" cy="3881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algn="l">
              <a:spcBef>
                <a:spcPts val="0"/>
              </a:spcBef>
              <a:buNone/>
            </a:pPr>
            <a:r>
              <a:t/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  <p:transition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Vertical Wiring</a:t>
            </a:r>
          </a:p>
        </p:txBody>
      </p:sp>
      <p:pic>
        <p:nvPicPr>
          <p:cNvPr id="107" name="Shape 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1501250"/>
            <a:ext cx="3228074" cy="313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Shape 1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52797" y="1181825"/>
            <a:ext cx="4757849" cy="3778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Computer Connections I</a:t>
            </a:r>
          </a:p>
        </p:txBody>
      </p:sp>
      <p:pic>
        <p:nvPicPr>
          <p:cNvPr id="114" name="Shape 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1645563"/>
            <a:ext cx="3022174" cy="2827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Shape 1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03075" y="1158400"/>
            <a:ext cx="4783724" cy="380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chemeClr val="dk2"/>
                </a:solidFill>
              </a:rPr>
              <a:t>Computer Connections II</a:t>
            </a:r>
          </a:p>
        </p:txBody>
      </p:sp>
      <p:pic>
        <p:nvPicPr>
          <p:cNvPr id="121" name="Shape 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6425" y="1129875"/>
            <a:ext cx="4404225" cy="3500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Shape 1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250" y="1129875"/>
            <a:ext cx="4282849" cy="3426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ACL</a:t>
            </a:r>
          </a:p>
        </p:txBody>
      </p:sp>
      <p:sp>
        <p:nvSpPr>
          <p:cNvPr id="128" name="Shape 128"/>
          <p:cNvSpPr txBox="1"/>
          <p:nvPr>
            <p:ph idx="1" type="subTitle"/>
          </p:nvPr>
        </p:nvSpPr>
        <p:spPr>
          <a:xfrm>
            <a:off x="1082040" y="2423159"/>
            <a:ext cx="7035899" cy="6941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The Handsome Seastars</a:t>
            </a:r>
          </a:p>
        </p:txBody>
      </p:sp>
    </p:spTree>
  </p:cSld>
  <p:clrMapOvr>
    <a:masterClrMapping/>
  </p:clrMapOvr>
  <p:transition spd="slow">
    <p:cut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 txBox="1"/>
          <p:nvPr>
            <p:ph idx="1" type="body"/>
          </p:nvPr>
        </p:nvSpPr>
        <p:spPr>
          <a:xfrm>
            <a:off x="457200" y="1244242"/>
            <a:ext cx="8229600" cy="3630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30200" lvl="0" marL="4572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 sz="1600"/>
              <a:t>We started by placing all the end devices, switches, and routers and properly wiring to the correct ports</a:t>
            </a:r>
          </a:p>
          <a:p>
            <a:pPr indent="-330200" lvl="0" marL="4572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 sz="1600"/>
              <a:t>Next we opened each device and input its IP Address, Subnet Mask, and Default Gateway that we had planned ahead of time</a:t>
            </a:r>
          </a:p>
          <a:p>
            <a:pPr indent="-330200" lvl="0" marL="4572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 sz="1600"/>
              <a:t>Next we added in the IP Address and Subnet mask for each port in the routers</a:t>
            </a:r>
          </a:p>
          <a:p>
            <a:pPr indent="-330200" lvl="0" marL="45720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 sz="1600"/>
              <a:t>Finally we entered in all the static routes</a:t>
            </a:r>
          </a:p>
        </p:txBody>
      </p:sp>
      <p:sp>
        <p:nvSpPr>
          <p:cNvPr id="134" name="Shape 134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Setting up the Network</a:t>
            </a:r>
          </a:p>
        </p:txBody>
      </p:sp>
      <p:pic>
        <p:nvPicPr>
          <p:cNvPr id="135" name="Shape 1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90778" y="205975"/>
            <a:ext cx="1777596" cy="994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Shape 1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17292" y="2873400"/>
            <a:ext cx="2669500" cy="20011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Shape 1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72485" y="2873392"/>
            <a:ext cx="2544814" cy="2001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Shape 1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53653" y="2873400"/>
            <a:ext cx="2518822" cy="200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 txBox="1"/>
          <p:nvPr>
            <p:ph idx="1" type="body"/>
          </p:nvPr>
        </p:nvSpPr>
        <p:spPr>
          <a:xfrm>
            <a:off x="457200" y="1244250"/>
            <a:ext cx="3640500" cy="3630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We can ping across the routers, the switches, and from the PCs to the Servers</a:t>
            </a:r>
          </a:p>
        </p:txBody>
      </p:sp>
      <p:sp>
        <p:nvSpPr>
          <p:cNvPr id="144" name="Shape 144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Testing the Network</a:t>
            </a:r>
          </a:p>
        </p:txBody>
      </p:sp>
      <p:pic>
        <p:nvPicPr>
          <p:cNvPr id="145" name="Shape 1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97830" y="1244252"/>
            <a:ext cx="4588972" cy="3630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Shape 1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20003" y="145325"/>
            <a:ext cx="1777596" cy="994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 txBox="1"/>
          <p:nvPr>
            <p:ph idx="1" type="body"/>
          </p:nvPr>
        </p:nvSpPr>
        <p:spPr>
          <a:xfrm>
            <a:off x="0" y="1244242"/>
            <a:ext cx="8229600" cy="3630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By using an extended ACL, we can block 192.168.1.* from accessing 10.0.0.*</a:t>
            </a:r>
          </a:p>
        </p:txBody>
      </p:sp>
      <p:sp>
        <p:nvSpPr>
          <p:cNvPr id="152" name="Shape 152"/>
          <p:cNvSpPr txBox="1"/>
          <p:nvPr>
            <p:ph type="title"/>
          </p:nvPr>
        </p:nvSpPr>
        <p:spPr>
          <a:xfrm>
            <a:off x="0" y="205978"/>
            <a:ext cx="8229600" cy="9942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000"/>
              <a:t>Deny level network to the server network</a:t>
            </a:r>
          </a:p>
        </p:txBody>
      </p:sp>
      <p:pic>
        <p:nvPicPr>
          <p:cNvPr id="153" name="Shape 153"/>
          <p:cNvPicPr preferRelativeResize="0"/>
          <p:nvPr/>
        </p:nvPicPr>
        <p:blipFill rotWithShape="1">
          <a:blip r:embed="rId3">
            <a:alphaModFix/>
          </a:blip>
          <a:srcRect b="32006" l="35434" r="33926" t="46361"/>
          <a:stretch/>
        </p:blipFill>
        <p:spPr>
          <a:xfrm>
            <a:off x="0" y="3037237"/>
            <a:ext cx="4014007" cy="1593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Shape 154"/>
          <p:cNvPicPr preferRelativeResize="0"/>
          <p:nvPr/>
        </p:nvPicPr>
        <p:blipFill rotWithShape="1">
          <a:blip r:embed="rId4">
            <a:alphaModFix/>
          </a:blip>
          <a:srcRect b="31436" l="27686" r="30915" t="46931"/>
          <a:stretch/>
        </p:blipFill>
        <p:spPr>
          <a:xfrm>
            <a:off x="4056775" y="3080350"/>
            <a:ext cx="5129999" cy="150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Shape 1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75975" y="0"/>
            <a:ext cx="1610799" cy="2571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 txBox="1"/>
          <p:nvPr>
            <p:ph idx="1" type="body"/>
          </p:nvPr>
        </p:nvSpPr>
        <p:spPr>
          <a:xfrm>
            <a:off x="457200" y="1244242"/>
            <a:ext cx="8229600" cy="3630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This time, we used a simple ACL to block 192.168.1.1 from accessing 192.168.4.*</a:t>
            </a:r>
          </a:p>
        </p:txBody>
      </p:sp>
      <p:sp>
        <p:nvSpPr>
          <p:cNvPr id="161" name="Shape 16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3200"/>
              <a:t>Deny PC1 access to Level 4 network</a:t>
            </a:r>
          </a:p>
        </p:txBody>
      </p:sp>
      <p:pic>
        <p:nvPicPr>
          <p:cNvPr id="162" name="Shape 162"/>
          <p:cNvPicPr preferRelativeResize="0"/>
          <p:nvPr/>
        </p:nvPicPr>
        <p:blipFill rotWithShape="1">
          <a:blip r:embed="rId3">
            <a:alphaModFix/>
          </a:blip>
          <a:srcRect b="28887" l="47712" r="25390" t="62584"/>
          <a:stretch/>
        </p:blipFill>
        <p:spPr>
          <a:xfrm>
            <a:off x="1642024" y="4098900"/>
            <a:ext cx="5859948" cy="104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Shape 163"/>
          <p:cNvPicPr preferRelativeResize="0"/>
          <p:nvPr/>
        </p:nvPicPr>
        <p:blipFill rotWithShape="1">
          <a:blip r:embed="rId4">
            <a:alphaModFix/>
          </a:blip>
          <a:srcRect b="28522" l="28153" r="44131" t="54629"/>
          <a:stretch/>
        </p:blipFill>
        <p:spPr>
          <a:xfrm>
            <a:off x="2042124" y="2369600"/>
            <a:ext cx="5059749" cy="1729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 txBox="1"/>
          <p:nvPr>
            <p:ph idx="1" type="body"/>
          </p:nvPr>
        </p:nvSpPr>
        <p:spPr>
          <a:xfrm>
            <a:off x="457200" y="1244242"/>
            <a:ext cx="8229600" cy="3630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431800" lvl="0" marL="45720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/>
              <a:t>Same thing as the first, except this time we are using exact IPs instead of broad IP ranges</a:t>
            </a:r>
          </a:p>
        </p:txBody>
      </p:sp>
      <p:sp>
        <p:nvSpPr>
          <p:cNvPr id="169" name="Shape 1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Deny PC3 Access to PC5</a:t>
            </a:r>
          </a:p>
        </p:txBody>
      </p:sp>
      <p:pic>
        <p:nvPicPr>
          <p:cNvPr id="170" name="Shape 1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5612" y="3236875"/>
            <a:ext cx="5591175" cy="158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 txBox="1"/>
          <p:nvPr>
            <p:ph idx="1" type="body"/>
          </p:nvPr>
        </p:nvSpPr>
        <p:spPr>
          <a:xfrm>
            <a:off x="457200" y="1244242"/>
            <a:ext cx="8229600" cy="3630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431800" lvl="0" marL="4572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/>
              <a:t>Same thing as before but with different IPs. Be sure to access the correct port, the one the connection will be passing through.</a:t>
            </a:r>
          </a:p>
        </p:txBody>
      </p:sp>
      <p:sp>
        <p:nvSpPr>
          <p:cNvPr id="176" name="Shape 176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Deny PC4 Access to PC6</a:t>
            </a:r>
          </a:p>
        </p:txBody>
      </p:sp>
      <p:pic>
        <p:nvPicPr>
          <p:cNvPr id="177" name="Shape 1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86100" y="3769650"/>
            <a:ext cx="5600700" cy="110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Routing Information Protocol</a:t>
            </a:r>
          </a:p>
        </p:txBody>
      </p:sp>
      <p:sp>
        <p:nvSpPr>
          <p:cNvPr id="57" name="Shape 57"/>
          <p:cNvSpPr txBox="1"/>
          <p:nvPr>
            <p:ph idx="1" type="subTitle"/>
          </p:nvPr>
        </p:nvSpPr>
        <p:spPr>
          <a:xfrm>
            <a:off x="1082040" y="2423159"/>
            <a:ext cx="7035899" cy="6941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The Handsome Seastars</a:t>
            </a:r>
          </a:p>
        </p:txBody>
      </p:sp>
    </p:spTree>
  </p:cSld>
  <p:clrMapOvr>
    <a:masterClrMapping/>
  </p:clrMapOvr>
  <p:transition spd="slow">
    <p:cut/>
  </p:transition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 txBox="1"/>
          <p:nvPr>
            <p:ph idx="1" type="body"/>
          </p:nvPr>
        </p:nvSpPr>
        <p:spPr>
          <a:xfrm>
            <a:off x="457200" y="1244242"/>
            <a:ext cx="8229600" cy="3630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431800" lvl="0" marL="45720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/>
              <a:t>More mass blocking but this time we need to add the ACL to the router between 192.168.3.0 and 10.0.0.3</a:t>
            </a:r>
          </a:p>
        </p:txBody>
      </p:sp>
      <p:sp>
        <p:nvSpPr>
          <p:cNvPr id="183" name="Shape 18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3000"/>
              <a:t>Deny Level 3 Network access to Server 3</a:t>
            </a:r>
          </a:p>
        </p:txBody>
      </p:sp>
      <p:pic>
        <p:nvPicPr>
          <p:cNvPr id="184" name="Shape 1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2762" y="3845850"/>
            <a:ext cx="5534025" cy="102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 txBox="1"/>
          <p:nvPr>
            <p:ph idx="1" type="body"/>
          </p:nvPr>
        </p:nvSpPr>
        <p:spPr>
          <a:xfrm>
            <a:off x="457200" y="1244242"/>
            <a:ext cx="8229600" cy="3630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An extended ACL let’s us specify a port, and FTP uses both ports 20 and 21, so by blocking the usage of those ports from 192.168.2.* to 10.0.0.2, we block FTP</a:t>
            </a:r>
          </a:p>
        </p:txBody>
      </p:sp>
      <p:sp>
        <p:nvSpPr>
          <p:cNvPr id="190" name="Shape 190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2400"/>
              <a:t>Deny FTP access to Server2 from Level 2 Network</a:t>
            </a:r>
          </a:p>
        </p:txBody>
      </p:sp>
      <p:pic>
        <p:nvPicPr>
          <p:cNvPr id="191" name="Shape 191"/>
          <p:cNvPicPr preferRelativeResize="0"/>
          <p:nvPr/>
        </p:nvPicPr>
        <p:blipFill rotWithShape="1">
          <a:blip r:embed="rId3">
            <a:alphaModFix/>
          </a:blip>
          <a:srcRect b="23272" l="6196" r="51938" t="62375"/>
          <a:stretch/>
        </p:blipFill>
        <p:spPr>
          <a:xfrm>
            <a:off x="0" y="3376060"/>
            <a:ext cx="9170149" cy="17674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 txBox="1"/>
          <p:nvPr>
            <p:ph idx="1" type="body"/>
          </p:nvPr>
        </p:nvSpPr>
        <p:spPr>
          <a:xfrm>
            <a:off x="457200" y="1244242"/>
            <a:ext cx="8229600" cy="3630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3000"/>
              <a:t>Again, by using an extended ACL, we can specify the telnet port (23) and first permit 192.168.3.1 to access 10.0.0.2 with telnet, and then deny 192.168.3.1 from using telnet for anything.</a:t>
            </a:r>
          </a:p>
        </p:txBody>
      </p:sp>
      <p:sp>
        <p:nvSpPr>
          <p:cNvPr id="197" name="Shape 197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rtl="0" algn="ctr">
              <a:spcBef>
                <a:spcPts val="0"/>
              </a:spcBef>
              <a:buNone/>
            </a:pPr>
            <a:r>
              <a:rPr lang="en" sz="2400"/>
              <a:t>Only allow PC5 telnet access to Server2</a:t>
            </a:r>
          </a:p>
          <a:p>
            <a:pPr algn="ctr">
              <a:spcBef>
                <a:spcPts val="0"/>
              </a:spcBef>
              <a:buNone/>
            </a:pPr>
            <a:r>
              <a:rPr lang="en" sz="2400"/>
              <a:t>in the Level 3 Network</a:t>
            </a:r>
          </a:p>
        </p:txBody>
      </p:sp>
      <p:pic>
        <p:nvPicPr>
          <p:cNvPr id="198" name="Shape 198"/>
          <p:cNvPicPr preferRelativeResize="0"/>
          <p:nvPr/>
        </p:nvPicPr>
        <p:blipFill rotWithShape="1">
          <a:blip r:embed="rId3">
            <a:alphaModFix/>
          </a:blip>
          <a:srcRect b="25560" l="44086" r="13930" t="62583"/>
          <a:stretch/>
        </p:blipFill>
        <p:spPr>
          <a:xfrm>
            <a:off x="0" y="3683350"/>
            <a:ext cx="9196273" cy="146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 txBox="1"/>
          <p:nvPr>
            <p:ph idx="1" type="body"/>
          </p:nvPr>
        </p:nvSpPr>
        <p:spPr>
          <a:xfrm>
            <a:off x="457200" y="1244242"/>
            <a:ext cx="8229600" cy="3630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Yet again, we use extended ACL and block the icmp protocol with SRC=192.168.3.* and DST=10.0.0.3</a:t>
            </a:r>
          </a:p>
        </p:txBody>
      </p:sp>
      <p:sp>
        <p:nvSpPr>
          <p:cNvPr id="204" name="Shape 204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3200"/>
              <a:t>Deny Level 3 network ping to Server3</a:t>
            </a:r>
          </a:p>
        </p:txBody>
      </p:sp>
      <p:pic>
        <p:nvPicPr>
          <p:cNvPr id="205" name="Shape 205"/>
          <p:cNvPicPr preferRelativeResize="0"/>
          <p:nvPr/>
        </p:nvPicPr>
        <p:blipFill rotWithShape="1">
          <a:blip r:embed="rId3">
            <a:alphaModFix/>
          </a:blip>
          <a:srcRect b="27015" l="44321" r="13927" t="62584"/>
          <a:stretch/>
        </p:blipFill>
        <p:spPr>
          <a:xfrm>
            <a:off x="0" y="3855473"/>
            <a:ext cx="9196273" cy="1288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Shape 206"/>
          <p:cNvPicPr preferRelativeResize="0"/>
          <p:nvPr/>
        </p:nvPicPr>
        <p:blipFill rotWithShape="1">
          <a:blip r:embed="rId4">
            <a:alphaModFix/>
          </a:blip>
          <a:srcRect b="29147" l="28154" r="43895" t="58788"/>
          <a:stretch/>
        </p:blipFill>
        <p:spPr>
          <a:xfrm>
            <a:off x="3888785" y="2567449"/>
            <a:ext cx="5307490" cy="1288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 txBox="1"/>
          <p:nvPr>
            <p:ph idx="1" type="body"/>
          </p:nvPr>
        </p:nvSpPr>
        <p:spPr>
          <a:xfrm>
            <a:off x="457200" y="1244242"/>
            <a:ext cx="8229600" cy="3630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2600"/>
              <a:t>Once more, we use an extended ACL to permit tcp if the request eq (equals) www from 192.168.2.* or 192.168.4.* to 10.0.0.* . Otherwise, all www requests are blocked. </a:t>
            </a:r>
          </a:p>
        </p:txBody>
      </p:sp>
      <p:sp>
        <p:nvSpPr>
          <p:cNvPr id="212" name="Shape 21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" sz="3200"/>
              <a:t>Only allow Level 2 &amp; 4 Web access to the Server Network</a:t>
            </a:r>
          </a:p>
        </p:txBody>
      </p:sp>
      <p:pic>
        <p:nvPicPr>
          <p:cNvPr id="213" name="Shape 213"/>
          <p:cNvPicPr preferRelativeResize="0"/>
          <p:nvPr/>
        </p:nvPicPr>
        <p:blipFill rotWithShape="1">
          <a:blip r:embed="rId3">
            <a:alphaModFix/>
          </a:blip>
          <a:srcRect b="27640" l="44435" r="13818" t="51767"/>
          <a:stretch/>
        </p:blipFill>
        <p:spPr>
          <a:xfrm>
            <a:off x="561562" y="2919275"/>
            <a:ext cx="8020875" cy="2224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Email</a:t>
            </a:r>
          </a:p>
        </p:txBody>
      </p:sp>
      <p:sp>
        <p:nvSpPr>
          <p:cNvPr id="219" name="Shape 219"/>
          <p:cNvSpPr txBox="1"/>
          <p:nvPr>
            <p:ph idx="1" type="subTitle"/>
          </p:nvPr>
        </p:nvSpPr>
        <p:spPr>
          <a:xfrm>
            <a:off x="1082040" y="2423159"/>
            <a:ext cx="7035899" cy="6941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The Handsome Seastars</a:t>
            </a:r>
          </a:p>
        </p:txBody>
      </p:sp>
    </p:spTree>
  </p:cSld>
  <p:clrMapOvr>
    <a:masterClrMapping/>
  </p:clrMapOvr>
  <p:transition spd="slow">
    <p:cut/>
  </p:transition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 txBox="1"/>
          <p:nvPr>
            <p:ph idx="1" type="body"/>
          </p:nvPr>
        </p:nvSpPr>
        <p:spPr>
          <a:xfrm>
            <a:off x="457200" y="756592"/>
            <a:ext cx="8229600" cy="3630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93700" lvl="0" marL="4572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 sz="2600"/>
              <a:t>Early ‘60s-conceived text-only communications medium for US GSA’s AUTODIN and DoD’s ARPANET</a:t>
            </a:r>
          </a:p>
          <a:p>
            <a:pPr indent="-393700" lvl="0" marL="4572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 sz="2600"/>
              <a:t>Today’s centralized email from MIT’s 1965 Compatible Time-Sharing System</a:t>
            </a:r>
          </a:p>
          <a:p>
            <a:pPr indent="-393700" lvl="0" marL="4572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 sz="2600"/>
              <a:t>RFC 561 (modern email encoding standard) first proposed 1973</a:t>
            </a:r>
          </a:p>
          <a:p>
            <a:pPr indent="-393700" lvl="0" marL="4572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 sz="2600"/>
              <a:t>Originally ASCII-only, then extended by MIME and soon Unicode UTF-8</a:t>
            </a:r>
          </a:p>
          <a:p>
            <a:pPr indent="-393700" lvl="1" marL="914400" rtl="0">
              <a:spcBef>
                <a:spcPts val="0"/>
              </a:spcBef>
              <a:buClr>
                <a:schemeClr val="dk2"/>
              </a:buClr>
              <a:buSzPct val="100000"/>
              <a:buFont typeface="Courier New"/>
              <a:buChar char="o"/>
            </a:pPr>
            <a:r>
              <a:rPr lang="en" sz="2600"/>
              <a:t>Will allow support for non-Roman emails</a:t>
            </a:r>
          </a:p>
          <a:p>
            <a:pPr indent="-393700" lvl="1" marL="914400">
              <a:spcBef>
                <a:spcPts val="0"/>
              </a:spcBef>
              <a:buClr>
                <a:schemeClr val="dk2"/>
              </a:buClr>
              <a:buSzPct val="100000"/>
              <a:buFont typeface="Courier New"/>
              <a:buChar char="o"/>
            </a:pPr>
            <a:r>
              <a:rPr lang="en" sz="2600"/>
              <a:t>Get ready for emoji...</a:t>
            </a:r>
          </a:p>
        </p:txBody>
      </p:sp>
      <p:sp>
        <p:nvSpPr>
          <p:cNvPr id="225" name="Shape 225"/>
          <p:cNvSpPr txBox="1"/>
          <p:nvPr>
            <p:ph type="title"/>
          </p:nvPr>
        </p:nvSpPr>
        <p:spPr>
          <a:xfrm>
            <a:off x="457200" y="-159721"/>
            <a:ext cx="8229600" cy="9942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A little background info</a:t>
            </a:r>
          </a:p>
        </p:txBody>
      </p:sp>
    </p:spTree>
  </p:cSld>
  <p:clrMapOvr>
    <a:masterClrMapping/>
  </p:clrMapOvr>
  <p:transition spd="slow">
    <p:cut/>
  </p:transition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 txBox="1"/>
          <p:nvPr>
            <p:ph idx="1" type="body"/>
          </p:nvPr>
        </p:nvSpPr>
        <p:spPr>
          <a:xfrm>
            <a:off x="457200" y="1244242"/>
            <a:ext cx="8229600" cy="3630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406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 sz="2800"/>
              <a:t>Backbone of email used to be extended FTP</a:t>
            </a:r>
          </a:p>
          <a:p>
            <a: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87500"/>
              <a:buFont typeface="Courier New"/>
              <a:buChar char="o"/>
            </a:pPr>
            <a:r>
              <a:rPr lang="en"/>
              <a:t>Now Simple Mail Transfer Protocol (SMTP)</a:t>
            </a:r>
          </a:p>
          <a:p>
            <a:pPr indent="-4064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Wingdings"/>
              <a:buChar char="§"/>
            </a:pPr>
            <a:r>
              <a:rPr lang="en" sz="2800"/>
              <a:t>Under 1982 </a:t>
            </a:r>
            <a:r>
              <a:rPr b="1" lang="en" sz="2800"/>
              <a:t>R</a:t>
            </a:r>
            <a:r>
              <a:rPr lang="en" sz="2800"/>
              <a:t>equest </a:t>
            </a:r>
            <a:r>
              <a:rPr b="1" lang="en" sz="2800"/>
              <a:t>F</a:t>
            </a:r>
            <a:r>
              <a:rPr lang="en" sz="2800"/>
              <a:t>or </a:t>
            </a:r>
            <a:r>
              <a:rPr b="1" lang="en" sz="2800"/>
              <a:t>C</a:t>
            </a:r>
            <a:r>
              <a:rPr lang="en" sz="2800"/>
              <a:t>omments 821 Internet standard</a:t>
            </a:r>
          </a:p>
          <a:p>
            <a:pPr indent="-4064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Wingdings"/>
              <a:buChar char="§"/>
            </a:pPr>
            <a:r>
              <a:rPr lang="en" sz="2800"/>
              <a:t>Header and body</a:t>
            </a:r>
          </a:p>
          <a:p>
            <a:pPr indent="-4064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Wingdings"/>
              <a:buChar char="§"/>
            </a:pPr>
            <a:r>
              <a:rPr lang="en" sz="2800"/>
              <a:t>Separate message envelope</a:t>
            </a:r>
          </a:p>
          <a:p>
            <a:pPr indent="-406400" lvl="0" marL="4572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 sz="2800"/>
              <a:t>2 major protocols for comms w/ email servers</a:t>
            </a:r>
          </a:p>
          <a:p>
            <a: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87500"/>
              <a:buFont typeface="Courier New"/>
              <a:buChar char="o"/>
            </a:pPr>
            <a:r>
              <a:rPr lang="en"/>
              <a:t>Internet Message Access Protocol (IMAP)</a:t>
            </a:r>
          </a:p>
          <a:p>
            <a: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87500"/>
              <a:buFont typeface="Courier New"/>
              <a:buChar char="o"/>
            </a:pPr>
            <a:r>
              <a:rPr lang="en"/>
              <a:t>Post Office Protocol 3 (POP3)</a:t>
            </a:r>
          </a:p>
        </p:txBody>
      </p:sp>
      <p:sp>
        <p:nvSpPr>
          <p:cNvPr id="231" name="Shape 23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More info</a:t>
            </a:r>
          </a:p>
        </p:txBody>
      </p:sp>
    </p:spTree>
  </p:cSld>
  <p:clrMapOvr>
    <a:masterClrMapping/>
  </p:clrMapOvr>
  <p:transition spd="slow">
    <p:cut/>
  </p:transition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 txBox="1"/>
          <p:nvPr>
            <p:ph idx="1" type="body"/>
          </p:nvPr>
        </p:nvSpPr>
        <p:spPr>
          <a:xfrm>
            <a:off x="457200" y="1244242"/>
            <a:ext cx="8229600" cy="3630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431800" lvl="0" marL="4572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/>
              <a:t>RFC 5322 defines message format</a:t>
            </a:r>
          </a:p>
          <a:p>
            <a:pPr indent="-431800" lvl="0" marL="4572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/>
              <a:t>RFC 2045-9 define attachments (MIME)</a:t>
            </a:r>
          </a:p>
          <a:p>
            <a:pPr indent="-431800" lvl="0" marL="4572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/>
              <a:t>Headers + fields between 78-998 chars</a:t>
            </a:r>
          </a:p>
          <a:p>
            <a:pPr indent="-406400" lvl="1" marL="914400" rtl="0">
              <a:spcBef>
                <a:spcPts val="0"/>
              </a:spcBef>
              <a:buClr>
                <a:schemeClr val="dk2"/>
              </a:buClr>
              <a:buSzPct val="87500"/>
              <a:buFont typeface="Courier New"/>
              <a:buChar char="o"/>
            </a:pPr>
            <a:r>
              <a:rPr lang="en"/>
              <a:t>From</a:t>
            </a:r>
          </a:p>
          <a:p>
            <a:pPr indent="-406400" lvl="1" marL="914400" rtl="0">
              <a:spcBef>
                <a:spcPts val="0"/>
              </a:spcBef>
              <a:buClr>
                <a:schemeClr val="dk2"/>
              </a:buClr>
              <a:buSzPct val="87500"/>
              <a:buFont typeface="Courier New"/>
              <a:buChar char="o"/>
            </a:pPr>
            <a:r>
              <a:rPr lang="en"/>
              <a:t>Date</a:t>
            </a:r>
          </a:p>
          <a:p>
            <a:pPr indent="-406400" lvl="1" marL="914400" rtl="0">
              <a:spcBef>
                <a:spcPts val="0"/>
              </a:spcBef>
              <a:buClr>
                <a:schemeClr val="dk2"/>
              </a:buClr>
              <a:buSzPct val="87500"/>
              <a:buFont typeface="Courier New"/>
              <a:buChar char="o"/>
            </a:pPr>
            <a:r>
              <a:rPr lang="en"/>
              <a:t>Message-ID prevents multiple delivery</a:t>
            </a:r>
          </a:p>
          <a:p>
            <a:pPr indent="-406400" lvl="1" marL="914400" rtl="0">
              <a:spcBef>
                <a:spcPts val="0"/>
              </a:spcBef>
              <a:buClr>
                <a:schemeClr val="dk2"/>
              </a:buClr>
              <a:buSzPct val="87500"/>
              <a:buFont typeface="Courier New"/>
              <a:buChar char="o"/>
            </a:pPr>
            <a:r>
              <a:rPr lang="en"/>
              <a:t>In-Reply-To denotes reploy</a:t>
            </a:r>
          </a:p>
        </p:txBody>
      </p:sp>
      <p:sp>
        <p:nvSpPr>
          <p:cNvPr id="237" name="Shape 237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Modern-day standards</a:t>
            </a:r>
          </a:p>
        </p:txBody>
      </p:sp>
    </p:spTree>
  </p:cSld>
  <p:clrMapOvr>
    <a:masterClrMapping/>
  </p:clrMapOvr>
  <p:transition spd="slow">
    <p:cut/>
  </p:transition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 txBox="1"/>
          <p:nvPr>
            <p:ph idx="1" type="body"/>
          </p:nvPr>
        </p:nvSpPr>
        <p:spPr>
          <a:xfrm>
            <a:off x="457200" y="1244242"/>
            <a:ext cx="8229600" cy="3630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These can give you a lot of information.</a:t>
            </a:r>
          </a:p>
          <a:p>
            <a: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●"/>
            </a:pPr>
            <a:r>
              <a:rPr i="1" lang="en"/>
              <a:t>To</a:t>
            </a:r>
            <a:r>
              <a:rPr lang="en"/>
              <a:t>, </a:t>
            </a:r>
            <a:r>
              <a:rPr i="1" lang="en"/>
              <a:t>Cc</a:t>
            </a:r>
            <a:r>
              <a:rPr lang="en"/>
              <a:t>, </a:t>
            </a:r>
            <a:r>
              <a:rPr i="1" lang="en"/>
              <a:t>Bcc</a:t>
            </a:r>
            <a:r>
              <a:rPr lang="en"/>
              <a:t>, </a:t>
            </a:r>
            <a:r>
              <a:rPr i="1" lang="en"/>
              <a:t>Subj</a:t>
            </a:r>
          </a:p>
          <a:p>
            <a: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●"/>
            </a:pPr>
            <a:r>
              <a:rPr i="1" lang="en"/>
              <a:t>Content-Type</a:t>
            </a:r>
            <a:r>
              <a:rPr lang="en"/>
              <a:t>, e.g. text/html</a:t>
            </a:r>
          </a:p>
          <a:p>
            <a: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●"/>
            </a:pPr>
            <a:r>
              <a:rPr i="1" lang="en"/>
              <a:t>Precedence</a:t>
            </a:r>
          </a:p>
          <a:p>
            <a: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87500"/>
              <a:buFont typeface="Courier New"/>
              <a:buChar char="o"/>
            </a:pPr>
            <a:r>
              <a:rPr lang="en"/>
              <a:t>Bulk, junk, list</a:t>
            </a:r>
          </a:p>
          <a:p>
            <a: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●"/>
            </a:pPr>
            <a:r>
              <a:rPr i="1" lang="en"/>
              <a:t>References</a:t>
            </a:r>
            <a:r>
              <a:rPr lang="en"/>
              <a:t> to any previous email in the conversation</a:t>
            </a:r>
          </a:p>
          <a:p>
            <a: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●"/>
            </a:pPr>
            <a:r>
              <a:rPr i="1" lang="en"/>
              <a:t>Reply-To...</a:t>
            </a:r>
          </a:p>
        </p:txBody>
      </p:sp>
      <p:sp>
        <p:nvSpPr>
          <p:cNvPr id="243" name="Shape 24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Provisional header fields</a:t>
            </a:r>
          </a:p>
        </p:txBody>
      </p:sp>
    </p:spTree>
  </p:cSld>
  <p:clrMapOvr>
    <a:masterClrMapping/>
  </p:clrMapOvr>
  <p:transition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/>
          <p:nvPr>
            <p:ph idx="1" type="body"/>
          </p:nvPr>
        </p:nvSpPr>
        <p:spPr>
          <a:xfrm>
            <a:off x="457200" y="895375"/>
            <a:ext cx="8229600" cy="3979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87350" lvl="0" marL="4572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 sz="2500"/>
              <a:t>One of the oldest distance-vector routing protocols; IPv4 only</a:t>
            </a:r>
          </a:p>
          <a:p>
            <a:pPr indent="-387350" lvl="0" marL="4572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 sz="2500"/>
              <a:t>Simplifies routing -- no more traditional routing tables</a:t>
            </a:r>
          </a:p>
          <a:p>
            <a:pPr indent="-387350" lvl="0" marL="4572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 sz="2500"/>
              <a:t>v1 defined under RFC 1058</a:t>
            </a:r>
          </a:p>
          <a:p>
            <a:pPr indent="-387350" lvl="1" marL="914400" rtl="0">
              <a:spcBef>
                <a:spcPts val="0"/>
              </a:spcBef>
              <a:buClr>
                <a:schemeClr val="dk2"/>
              </a:buClr>
              <a:buSzPct val="100000"/>
              <a:buFont typeface="Courier New"/>
              <a:buChar char="o"/>
            </a:pPr>
            <a:r>
              <a:rPr lang="en" sz="2500"/>
              <a:t>No support for router authentication</a:t>
            </a:r>
          </a:p>
          <a:p>
            <a:pPr indent="-387350" lvl="1" marL="914400" rtl="0">
              <a:spcBef>
                <a:spcPts val="0"/>
              </a:spcBef>
              <a:buClr>
                <a:schemeClr val="dk2"/>
              </a:buClr>
              <a:buSzPct val="100000"/>
              <a:buFont typeface="Courier New"/>
              <a:buChar char="o"/>
            </a:pPr>
            <a:r>
              <a:rPr lang="en" sz="2500"/>
              <a:t>All subnets must be same size</a:t>
            </a:r>
          </a:p>
          <a:p>
            <a:pPr indent="-387350" lvl="1" marL="914400" rtl="0">
              <a:spcBef>
                <a:spcPts val="0"/>
              </a:spcBef>
              <a:buClr>
                <a:schemeClr val="dk2"/>
              </a:buClr>
              <a:buSzPct val="100000"/>
              <a:buFont typeface="Courier New"/>
              <a:buChar char="o"/>
            </a:pPr>
            <a:r>
              <a:rPr lang="en" sz="2500"/>
              <a:t>Massive traffic each 30 sec. with RIP update</a:t>
            </a:r>
          </a:p>
          <a:p>
            <a:pPr indent="-387350" lvl="0" marL="4572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 sz="2500"/>
              <a:t>Hop count serves as routing metric</a:t>
            </a:r>
          </a:p>
          <a:p>
            <a:pPr indent="-387350" lvl="0" marL="4572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 sz="2500"/>
              <a:t>Networks with 16+ hops not supported; 16 hops = destination unreachable</a:t>
            </a:r>
          </a:p>
        </p:txBody>
      </p:sp>
      <p:sp>
        <p:nvSpPr>
          <p:cNvPr id="63" name="Shape 63"/>
          <p:cNvSpPr txBox="1"/>
          <p:nvPr>
            <p:ph type="title"/>
          </p:nvPr>
        </p:nvSpPr>
        <p:spPr>
          <a:xfrm>
            <a:off x="457200" y="-98821"/>
            <a:ext cx="8229600" cy="9942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Background Information</a:t>
            </a:r>
          </a:p>
        </p:txBody>
      </p:sp>
    </p:spTree>
  </p:cSld>
  <p:clrMapOvr>
    <a:masterClrMapping/>
  </p:clrMapOvr>
  <p:transition spd="slow">
    <p:cut/>
  </p:transition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 txBox="1"/>
          <p:nvPr>
            <p:ph idx="1" type="body"/>
          </p:nvPr>
        </p:nvSpPr>
        <p:spPr>
          <a:xfrm>
            <a:off x="457200" y="1244242"/>
            <a:ext cx="8229600" cy="3630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Used by SMTP to catalog and annotate email.</a:t>
            </a:r>
          </a:p>
          <a:p>
            <a:pPr indent="-419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●"/>
            </a:pPr>
            <a:r>
              <a:rPr i="1" lang="en" sz="3000"/>
              <a:t>Received</a:t>
            </a:r>
            <a:r>
              <a:rPr lang="en" sz="3000"/>
              <a:t>: inserted when received</a:t>
            </a:r>
          </a:p>
          <a:p>
            <a:pPr indent="-419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●"/>
            </a:pPr>
            <a:r>
              <a:rPr i="1" lang="en" sz="3000"/>
              <a:t>Return-Path: </a:t>
            </a:r>
            <a:r>
              <a:rPr lang="en" sz="3000"/>
              <a:t>inserted when final delivery is made</a:t>
            </a:r>
          </a:p>
          <a:p>
            <a:pPr indent="-419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●"/>
            </a:pPr>
            <a:r>
              <a:rPr i="1" lang="en" sz="3000"/>
              <a:t>Authentication-Results </a:t>
            </a:r>
            <a:r>
              <a:rPr lang="en" sz="3000"/>
              <a:t>can be checked by downstream clients</a:t>
            </a:r>
          </a:p>
          <a:p>
            <a:pPr indent="-419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●"/>
            </a:pPr>
            <a:r>
              <a:rPr i="1" lang="en" sz="3000"/>
              <a:t>Auto-Submitted</a:t>
            </a:r>
            <a:r>
              <a:rPr lang="en" sz="3000"/>
              <a:t> marks auto-gen (i.e., mailing list) messages</a:t>
            </a:r>
          </a:p>
        </p:txBody>
      </p:sp>
      <p:sp>
        <p:nvSpPr>
          <p:cNvPr id="249" name="Shape 24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Trace header fields</a:t>
            </a:r>
          </a:p>
        </p:txBody>
      </p:sp>
    </p:spTree>
  </p:cSld>
  <p:clrMapOvr>
    <a:masterClrMapping/>
  </p:clrMapOvr>
  <p:transition spd="slow">
    <p:cut/>
  </p:transition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 txBox="1"/>
          <p:nvPr>
            <p:ph idx="1" type="body"/>
          </p:nvPr>
        </p:nvSpPr>
        <p:spPr>
          <a:xfrm>
            <a:off x="5789875" y="1244250"/>
            <a:ext cx="2896800" cy="3630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We took Rugved’s lab setup and added a DNS server.</a:t>
            </a:r>
          </a:p>
        </p:txBody>
      </p:sp>
      <p:sp>
        <p:nvSpPr>
          <p:cNvPr id="255" name="Shape 25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Overall Network Setup</a:t>
            </a:r>
          </a:p>
        </p:txBody>
      </p:sp>
      <p:pic>
        <p:nvPicPr>
          <p:cNvPr id="256" name="Shape 256"/>
          <p:cNvPicPr preferRelativeResize="0"/>
          <p:nvPr/>
        </p:nvPicPr>
        <p:blipFill rotWithShape="1">
          <a:blip r:embed="rId3">
            <a:alphaModFix/>
          </a:blip>
          <a:srcRect b="14996" l="0" r="0" t="12419"/>
          <a:stretch/>
        </p:blipFill>
        <p:spPr>
          <a:xfrm>
            <a:off x="457187" y="1244249"/>
            <a:ext cx="5189631" cy="3950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 txBox="1"/>
          <p:nvPr>
            <p:ph idx="1" type="body"/>
          </p:nvPr>
        </p:nvSpPr>
        <p:spPr>
          <a:xfrm>
            <a:off x="457200" y="1244242"/>
            <a:ext cx="8229600" cy="3630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2" name="Shape 262"/>
          <p:cNvSpPr txBox="1"/>
          <p:nvPr>
            <p:ph type="title"/>
          </p:nvPr>
        </p:nvSpPr>
        <p:spPr>
          <a:xfrm>
            <a:off x="457200" y="-359371"/>
            <a:ext cx="8229600" cy="9942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Email-Server1 Global Config</a:t>
            </a:r>
          </a:p>
        </p:txBody>
      </p:sp>
      <p:pic>
        <p:nvPicPr>
          <p:cNvPr id="263" name="Shape 263"/>
          <p:cNvPicPr preferRelativeResize="0"/>
          <p:nvPr/>
        </p:nvPicPr>
        <p:blipFill rotWithShape="1">
          <a:blip r:embed="rId3">
            <a:alphaModFix/>
          </a:blip>
          <a:srcRect b="4014" l="0" r="0" t="5578"/>
          <a:stretch/>
        </p:blipFill>
        <p:spPr>
          <a:xfrm>
            <a:off x="0" y="551525"/>
            <a:ext cx="9144000" cy="459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 txBox="1"/>
          <p:nvPr>
            <p:ph idx="1" type="body"/>
          </p:nvPr>
        </p:nvSpPr>
        <p:spPr>
          <a:xfrm>
            <a:off x="457200" y="1244242"/>
            <a:ext cx="8229600" cy="3630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9" name="Shape 269"/>
          <p:cNvSpPr txBox="1"/>
          <p:nvPr>
            <p:ph type="title"/>
          </p:nvPr>
        </p:nvSpPr>
        <p:spPr>
          <a:xfrm>
            <a:off x="457200" y="-359371"/>
            <a:ext cx="8229600" cy="9942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Email-Server1 Interface Config</a:t>
            </a:r>
          </a:p>
        </p:txBody>
      </p:sp>
      <p:pic>
        <p:nvPicPr>
          <p:cNvPr id="270" name="Shape 270"/>
          <p:cNvPicPr preferRelativeResize="0"/>
          <p:nvPr/>
        </p:nvPicPr>
        <p:blipFill rotWithShape="1">
          <a:blip r:embed="rId3">
            <a:alphaModFix/>
          </a:blip>
          <a:srcRect b="49608" l="0" r="0" t="5366"/>
          <a:stretch/>
        </p:blipFill>
        <p:spPr>
          <a:xfrm>
            <a:off x="457200" y="634825"/>
            <a:ext cx="8440123" cy="3997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 txBox="1"/>
          <p:nvPr>
            <p:ph idx="1" type="body"/>
          </p:nvPr>
        </p:nvSpPr>
        <p:spPr>
          <a:xfrm>
            <a:off x="457200" y="1244242"/>
            <a:ext cx="8229600" cy="3630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6" name="Shape 276"/>
          <p:cNvSpPr txBox="1"/>
          <p:nvPr>
            <p:ph type="title"/>
          </p:nvPr>
        </p:nvSpPr>
        <p:spPr>
          <a:xfrm>
            <a:off x="457200" y="-359371"/>
            <a:ext cx="8229600" cy="9942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Email-Server2 Global Config</a:t>
            </a:r>
          </a:p>
        </p:txBody>
      </p:sp>
      <p:pic>
        <p:nvPicPr>
          <p:cNvPr id="277" name="Shape 277"/>
          <p:cNvPicPr preferRelativeResize="0"/>
          <p:nvPr/>
        </p:nvPicPr>
        <p:blipFill rotWithShape="1">
          <a:blip r:embed="rId3">
            <a:alphaModFix/>
          </a:blip>
          <a:srcRect b="30836" l="0" r="0" t="5188"/>
          <a:stretch/>
        </p:blipFill>
        <p:spPr>
          <a:xfrm>
            <a:off x="878474" y="554774"/>
            <a:ext cx="7147499" cy="4588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hape 282"/>
          <p:cNvSpPr txBox="1"/>
          <p:nvPr>
            <p:ph idx="1" type="body"/>
          </p:nvPr>
        </p:nvSpPr>
        <p:spPr>
          <a:xfrm>
            <a:off x="457200" y="1244242"/>
            <a:ext cx="8229600" cy="3630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3" name="Shape 283"/>
          <p:cNvSpPr txBox="1"/>
          <p:nvPr>
            <p:ph type="title"/>
          </p:nvPr>
        </p:nvSpPr>
        <p:spPr>
          <a:xfrm>
            <a:off x="457200" y="-359371"/>
            <a:ext cx="8229600" cy="9942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Email-Server2 Interface Config</a:t>
            </a:r>
          </a:p>
        </p:txBody>
      </p:sp>
      <p:pic>
        <p:nvPicPr>
          <p:cNvPr id="284" name="Shape 284"/>
          <p:cNvPicPr preferRelativeResize="0"/>
          <p:nvPr/>
        </p:nvPicPr>
        <p:blipFill rotWithShape="1">
          <a:blip r:embed="rId3">
            <a:alphaModFix/>
          </a:blip>
          <a:srcRect b="29420" l="0" r="0" t="11477"/>
          <a:stretch/>
        </p:blipFill>
        <p:spPr>
          <a:xfrm>
            <a:off x="1161687" y="634825"/>
            <a:ext cx="6820630" cy="423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 txBox="1"/>
          <p:nvPr>
            <p:ph idx="1" type="body"/>
          </p:nvPr>
        </p:nvSpPr>
        <p:spPr>
          <a:xfrm>
            <a:off x="457200" y="1244242"/>
            <a:ext cx="8229600" cy="3630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0" name="Shape 290"/>
          <p:cNvSpPr txBox="1"/>
          <p:nvPr>
            <p:ph type="title"/>
          </p:nvPr>
        </p:nvSpPr>
        <p:spPr>
          <a:xfrm>
            <a:off x="457200" y="-359371"/>
            <a:ext cx="8229600" cy="9942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Email-Server3 Global Config</a:t>
            </a:r>
          </a:p>
        </p:txBody>
      </p:sp>
      <p:pic>
        <p:nvPicPr>
          <p:cNvPr id="291" name="Shape 291"/>
          <p:cNvPicPr preferRelativeResize="0"/>
          <p:nvPr/>
        </p:nvPicPr>
        <p:blipFill rotWithShape="1">
          <a:blip r:embed="rId3">
            <a:alphaModFix/>
          </a:blip>
          <a:srcRect b="31082" l="0" r="0" t="5742"/>
          <a:stretch/>
        </p:blipFill>
        <p:spPr>
          <a:xfrm>
            <a:off x="986862" y="634825"/>
            <a:ext cx="7170274" cy="450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Shape 296"/>
          <p:cNvSpPr txBox="1"/>
          <p:nvPr>
            <p:ph idx="1" type="body"/>
          </p:nvPr>
        </p:nvSpPr>
        <p:spPr>
          <a:xfrm>
            <a:off x="457200" y="1244242"/>
            <a:ext cx="8229600" cy="3630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7" name="Shape 297"/>
          <p:cNvSpPr txBox="1"/>
          <p:nvPr>
            <p:ph type="title"/>
          </p:nvPr>
        </p:nvSpPr>
        <p:spPr>
          <a:xfrm>
            <a:off x="457200" y="-359371"/>
            <a:ext cx="8229600" cy="9942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Email-Server3 Interface Config</a:t>
            </a:r>
          </a:p>
        </p:txBody>
      </p:sp>
      <p:pic>
        <p:nvPicPr>
          <p:cNvPr id="298" name="Shape 298"/>
          <p:cNvPicPr preferRelativeResize="0"/>
          <p:nvPr/>
        </p:nvPicPr>
        <p:blipFill rotWithShape="1">
          <a:blip r:embed="rId3">
            <a:alphaModFix/>
          </a:blip>
          <a:srcRect b="27898" l="0" r="0" t="5439"/>
          <a:stretch/>
        </p:blipFill>
        <p:spPr>
          <a:xfrm>
            <a:off x="1163462" y="634825"/>
            <a:ext cx="6817064" cy="450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hape 303"/>
          <p:cNvSpPr txBox="1"/>
          <p:nvPr>
            <p:ph idx="1" type="body"/>
          </p:nvPr>
        </p:nvSpPr>
        <p:spPr>
          <a:xfrm>
            <a:off x="457200" y="1244242"/>
            <a:ext cx="8229600" cy="3630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04" name="Shape 304"/>
          <p:cNvSpPr txBox="1"/>
          <p:nvPr>
            <p:ph type="title"/>
          </p:nvPr>
        </p:nvSpPr>
        <p:spPr>
          <a:xfrm>
            <a:off x="457200" y="86178"/>
            <a:ext cx="8229600" cy="9942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Email-Server1 Email Config</a:t>
            </a:r>
          </a:p>
        </p:txBody>
      </p:sp>
      <p:pic>
        <p:nvPicPr>
          <p:cNvPr id="305" name="Shape 305"/>
          <p:cNvPicPr preferRelativeResize="0"/>
          <p:nvPr/>
        </p:nvPicPr>
        <p:blipFill rotWithShape="1">
          <a:blip r:embed="rId3">
            <a:alphaModFix/>
          </a:blip>
          <a:srcRect b="4924" l="0" r="0" t="4544"/>
          <a:stretch/>
        </p:blipFill>
        <p:spPr>
          <a:xfrm>
            <a:off x="0" y="978299"/>
            <a:ext cx="9144000" cy="4381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 txBox="1"/>
          <p:nvPr>
            <p:ph idx="1" type="body"/>
          </p:nvPr>
        </p:nvSpPr>
        <p:spPr>
          <a:xfrm>
            <a:off x="457200" y="1244242"/>
            <a:ext cx="8229600" cy="3630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11" name="Shape 311"/>
          <p:cNvSpPr txBox="1"/>
          <p:nvPr>
            <p:ph type="title"/>
          </p:nvPr>
        </p:nvSpPr>
        <p:spPr>
          <a:xfrm>
            <a:off x="457200" y="86178"/>
            <a:ext cx="8229600" cy="9942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Email-Server2 Email Config</a:t>
            </a:r>
          </a:p>
        </p:txBody>
      </p:sp>
      <p:pic>
        <p:nvPicPr>
          <p:cNvPr id="312" name="Shape 312"/>
          <p:cNvPicPr preferRelativeResize="0"/>
          <p:nvPr/>
        </p:nvPicPr>
        <p:blipFill rotWithShape="1">
          <a:blip r:embed="rId3">
            <a:alphaModFix/>
          </a:blip>
          <a:srcRect b="29421" l="0" r="0" t="11958"/>
          <a:stretch/>
        </p:blipFill>
        <p:spPr>
          <a:xfrm>
            <a:off x="1263850" y="1019737"/>
            <a:ext cx="6616295" cy="40793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 txBox="1"/>
          <p:nvPr>
            <p:ph idx="1" type="body"/>
          </p:nvPr>
        </p:nvSpPr>
        <p:spPr>
          <a:xfrm>
            <a:off x="457200" y="895375"/>
            <a:ext cx="8229600" cy="3979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 sz="2400"/>
              <a:t>2 types of messages:</a:t>
            </a:r>
          </a:p>
          <a:p>
            <a:pPr indent="-381000" lvl="1" marL="914400" rtl="0">
              <a:spcBef>
                <a:spcPts val="0"/>
              </a:spcBef>
              <a:buClr>
                <a:schemeClr val="dk2"/>
              </a:buClr>
              <a:buSzPct val="100000"/>
              <a:buFont typeface="Courier New"/>
              <a:buChar char="o"/>
            </a:pPr>
            <a:r>
              <a:rPr lang="en" sz="2400"/>
              <a:t>Request: when turning on; asks for routing table</a:t>
            </a:r>
          </a:p>
          <a:p>
            <a:pPr indent="-381000" lvl="1" marL="914400" rtl="0">
              <a:spcBef>
                <a:spcPts val="0"/>
              </a:spcBef>
              <a:buClr>
                <a:schemeClr val="dk2"/>
              </a:buClr>
              <a:buSzPct val="100000"/>
              <a:buFont typeface="Courier New"/>
              <a:buChar char="o"/>
            </a:pPr>
            <a:r>
              <a:rPr lang="en" sz="2400"/>
              <a:t>Response: to Request or when Update timer expires</a:t>
            </a:r>
          </a:p>
          <a:p>
            <a:pPr indent="-381000" lvl="0" marL="4572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 sz="2400"/>
              <a:t>Processing received route entries:</a:t>
            </a:r>
          </a:p>
          <a:p>
            <a:pPr indent="-381000" lvl="1" marL="914400" rtl="0">
              <a:spcBef>
                <a:spcPts val="0"/>
              </a:spcBef>
              <a:buClr>
                <a:schemeClr val="dk2"/>
              </a:buClr>
              <a:buSzPct val="100000"/>
              <a:buFont typeface="Courier New"/>
              <a:buChar char="o"/>
            </a:pPr>
            <a:r>
              <a:rPr lang="en" sz="2400"/>
              <a:t>If no local copy exists, entry + sender information is automatically added to routing table</a:t>
            </a:r>
          </a:p>
          <a:p>
            <a:pPr indent="-381000" lvl="1" marL="914400" rtl="0">
              <a:spcBef>
                <a:spcPts val="0"/>
              </a:spcBef>
              <a:buClr>
                <a:schemeClr val="dk2"/>
              </a:buClr>
              <a:buSzPct val="100000"/>
              <a:buFont typeface="Courier New"/>
              <a:buChar char="o"/>
            </a:pPr>
            <a:r>
              <a:rPr lang="en" sz="2400"/>
              <a:t>If copy exists but hop count </a:t>
            </a:r>
            <a:r>
              <a:rPr i="1" lang="en" sz="2400"/>
              <a:t>lower</a:t>
            </a:r>
            <a:r>
              <a:rPr lang="en" sz="2400"/>
              <a:t>, local hop count is updated</a:t>
            </a:r>
          </a:p>
          <a:p>
            <a:pPr indent="-381000" lvl="1" marL="914400" rtl="0">
              <a:spcBef>
                <a:spcPts val="0"/>
              </a:spcBef>
              <a:buClr>
                <a:schemeClr val="dk2"/>
              </a:buClr>
              <a:buSzPct val="100000"/>
              <a:buFont typeface="Courier New"/>
              <a:buChar char="o"/>
            </a:pPr>
            <a:r>
              <a:rPr lang="en" sz="2400"/>
              <a:t>If copy exists but hop count </a:t>
            </a:r>
            <a:r>
              <a:rPr i="1" lang="en" sz="2400"/>
              <a:t>higher</a:t>
            </a:r>
            <a:r>
              <a:rPr lang="en" sz="2400"/>
              <a:t>, local hop count set to 16 (infinite), packets forwarded to old route, Holddown timer started</a:t>
            </a:r>
          </a:p>
        </p:txBody>
      </p:sp>
      <p:sp>
        <p:nvSpPr>
          <p:cNvPr id="69" name="Shape 69"/>
          <p:cNvSpPr txBox="1"/>
          <p:nvPr>
            <p:ph type="title"/>
          </p:nvPr>
        </p:nvSpPr>
        <p:spPr>
          <a:xfrm>
            <a:off x="457200" y="-98821"/>
            <a:ext cx="8229600" cy="9942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RIP Messages</a:t>
            </a:r>
          </a:p>
        </p:txBody>
      </p:sp>
    </p:spTree>
  </p:cSld>
  <p:clrMapOvr>
    <a:masterClrMapping/>
  </p:clrMapOvr>
  <p:transition spd="slow">
    <p:cut/>
  </p:transition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 txBox="1"/>
          <p:nvPr>
            <p:ph idx="1" type="body"/>
          </p:nvPr>
        </p:nvSpPr>
        <p:spPr>
          <a:xfrm>
            <a:off x="457200" y="1244242"/>
            <a:ext cx="8229600" cy="3630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18" name="Shape 318"/>
          <p:cNvSpPr txBox="1"/>
          <p:nvPr>
            <p:ph type="title"/>
          </p:nvPr>
        </p:nvSpPr>
        <p:spPr>
          <a:xfrm>
            <a:off x="457200" y="-359371"/>
            <a:ext cx="8229600" cy="9942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Email-Server3 Email Config</a:t>
            </a:r>
          </a:p>
        </p:txBody>
      </p:sp>
      <p:pic>
        <p:nvPicPr>
          <p:cNvPr id="319" name="Shape 319"/>
          <p:cNvPicPr preferRelativeResize="0"/>
          <p:nvPr/>
        </p:nvPicPr>
        <p:blipFill rotWithShape="1">
          <a:blip r:embed="rId3">
            <a:alphaModFix/>
          </a:blip>
          <a:srcRect b="31367" l="0" r="0" t="6011"/>
          <a:stretch/>
        </p:blipFill>
        <p:spPr>
          <a:xfrm>
            <a:off x="922600" y="634825"/>
            <a:ext cx="7298802" cy="450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Shape 324"/>
          <p:cNvSpPr txBox="1"/>
          <p:nvPr>
            <p:ph idx="1" type="body"/>
          </p:nvPr>
        </p:nvSpPr>
        <p:spPr>
          <a:xfrm>
            <a:off x="457200" y="1244242"/>
            <a:ext cx="8229600" cy="3630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25" name="Shape 325"/>
          <p:cNvSpPr txBox="1"/>
          <p:nvPr>
            <p:ph type="title"/>
          </p:nvPr>
        </p:nvSpPr>
        <p:spPr>
          <a:xfrm>
            <a:off x="457200" y="-359371"/>
            <a:ext cx="8229600" cy="9942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PC1 Global Config</a:t>
            </a:r>
          </a:p>
        </p:txBody>
      </p:sp>
      <p:pic>
        <p:nvPicPr>
          <p:cNvPr id="326" name="Shape 326"/>
          <p:cNvPicPr preferRelativeResize="0"/>
          <p:nvPr/>
        </p:nvPicPr>
        <p:blipFill rotWithShape="1">
          <a:blip r:embed="rId3">
            <a:alphaModFix/>
          </a:blip>
          <a:srcRect b="29418" l="0" r="0" t="13435"/>
          <a:stretch/>
        </p:blipFill>
        <p:spPr>
          <a:xfrm>
            <a:off x="821350" y="634825"/>
            <a:ext cx="7501304" cy="450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Shape 331"/>
          <p:cNvSpPr txBox="1"/>
          <p:nvPr>
            <p:ph idx="1" type="body"/>
          </p:nvPr>
        </p:nvSpPr>
        <p:spPr>
          <a:xfrm>
            <a:off x="457200" y="1244242"/>
            <a:ext cx="8229600" cy="3630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32" name="Shape 332"/>
          <p:cNvSpPr txBox="1"/>
          <p:nvPr>
            <p:ph type="title"/>
          </p:nvPr>
        </p:nvSpPr>
        <p:spPr>
          <a:xfrm>
            <a:off x="457200" y="-359371"/>
            <a:ext cx="8229600" cy="9942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PC1 Interface Config</a:t>
            </a:r>
          </a:p>
        </p:txBody>
      </p:sp>
      <p:pic>
        <p:nvPicPr>
          <p:cNvPr id="333" name="Shape 333"/>
          <p:cNvPicPr preferRelativeResize="0"/>
          <p:nvPr/>
        </p:nvPicPr>
        <p:blipFill rotWithShape="1">
          <a:blip r:embed="rId3">
            <a:alphaModFix/>
          </a:blip>
          <a:srcRect b="29416" l="0" r="7544" t="13903"/>
          <a:stretch/>
        </p:blipFill>
        <p:spPr>
          <a:xfrm>
            <a:off x="1075625" y="634825"/>
            <a:ext cx="6992753" cy="450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Shape 338"/>
          <p:cNvSpPr txBox="1"/>
          <p:nvPr>
            <p:ph idx="1" type="body"/>
          </p:nvPr>
        </p:nvSpPr>
        <p:spPr>
          <a:xfrm>
            <a:off x="457200" y="1244242"/>
            <a:ext cx="8229600" cy="3630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39" name="Shape 339"/>
          <p:cNvSpPr txBox="1"/>
          <p:nvPr>
            <p:ph type="title"/>
          </p:nvPr>
        </p:nvSpPr>
        <p:spPr>
          <a:xfrm>
            <a:off x="457200" y="-359371"/>
            <a:ext cx="8229600" cy="9942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PC2 Global Config</a:t>
            </a:r>
          </a:p>
        </p:txBody>
      </p:sp>
      <p:pic>
        <p:nvPicPr>
          <p:cNvPr id="340" name="Shape 340"/>
          <p:cNvPicPr preferRelativeResize="0"/>
          <p:nvPr/>
        </p:nvPicPr>
        <p:blipFill rotWithShape="1">
          <a:blip r:embed="rId3">
            <a:alphaModFix/>
          </a:blip>
          <a:srcRect b="30981" l="0" r="0" t="14289"/>
          <a:stretch/>
        </p:blipFill>
        <p:spPr>
          <a:xfrm>
            <a:off x="655800" y="634824"/>
            <a:ext cx="7832392" cy="450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Shape 345"/>
          <p:cNvSpPr txBox="1"/>
          <p:nvPr>
            <p:ph idx="1" type="body"/>
          </p:nvPr>
        </p:nvSpPr>
        <p:spPr>
          <a:xfrm>
            <a:off x="457200" y="1244242"/>
            <a:ext cx="8229600" cy="3630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46" name="Shape 346"/>
          <p:cNvSpPr txBox="1"/>
          <p:nvPr>
            <p:ph type="title"/>
          </p:nvPr>
        </p:nvSpPr>
        <p:spPr>
          <a:xfrm>
            <a:off x="457200" y="-359371"/>
            <a:ext cx="8229600" cy="9942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PC2 Interface Config</a:t>
            </a:r>
          </a:p>
        </p:txBody>
      </p:sp>
      <p:pic>
        <p:nvPicPr>
          <p:cNvPr id="347" name="Shape 347"/>
          <p:cNvPicPr preferRelativeResize="0"/>
          <p:nvPr/>
        </p:nvPicPr>
        <p:blipFill rotWithShape="1">
          <a:blip r:embed="rId3">
            <a:alphaModFix/>
          </a:blip>
          <a:srcRect b="29419" l="0" r="0" t="14287"/>
          <a:stretch/>
        </p:blipFill>
        <p:spPr>
          <a:xfrm>
            <a:off x="764387" y="634825"/>
            <a:ext cx="7615234" cy="450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Shape 352"/>
          <p:cNvSpPr txBox="1"/>
          <p:nvPr>
            <p:ph idx="1" type="body"/>
          </p:nvPr>
        </p:nvSpPr>
        <p:spPr>
          <a:xfrm>
            <a:off x="457200" y="1244242"/>
            <a:ext cx="8229600" cy="3630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53" name="Shape 353"/>
          <p:cNvSpPr txBox="1"/>
          <p:nvPr>
            <p:ph type="title"/>
          </p:nvPr>
        </p:nvSpPr>
        <p:spPr>
          <a:xfrm>
            <a:off x="457200" y="-359371"/>
            <a:ext cx="8229600" cy="9942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PC3 Global Config</a:t>
            </a:r>
          </a:p>
        </p:txBody>
      </p:sp>
      <p:pic>
        <p:nvPicPr>
          <p:cNvPr id="354" name="Shape 354"/>
          <p:cNvPicPr preferRelativeResize="0"/>
          <p:nvPr/>
        </p:nvPicPr>
        <p:blipFill rotWithShape="1">
          <a:blip r:embed="rId3">
            <a:alphaModFix/>
          </a:blip>
          <a:srcRect b="29418" l="0" r="0" t="13123"/>
          <a:stretch/>
        </p:blipFill>
        <p:spPr>
          <a:xfrm>
            <a:off x="841525" y="634825"/>
            <a:ext cx="7460944" cy="450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Shape 359"/>
          <p:cNvSpPr txBox="1"/>
          <p:nvPr>
            <p:ph idx="1" type="body"/>
          </p:nvPr>
        </p:nvSpPr>
        <p:spPr>
          <a:xfrm>
            <a:off x="457200" y="1244242"/>
            <a:ext cx="8229600" cy="3630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60" name="Shape 360"/>
          <p:cNvSpPr txBox="1"/>
          <p:nvPr>
            <p:ph type="title"/>
          </p:nvPr>
        </p:nvSpPr>
        <p:spPr>
          <a:xfrm>
            <a:off x="457200" y="-359371"/>
            <a:ext cx="8229600" cy="9942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PC3 Interface Config</a:t>
            </a:r>
          </a:p>
        </p:txBody>
      </p:sp>
      <p:pic>
        <p:nvPicPr>
          <p:cNvPr id="361" name="Shape 361"/>
          <p:cNvPicPr preferRelativeResize="0"/>
          <p:nvPr/>
        </p:nvPicPr>
        <p:blipFill rotWithShape="1">
          <a:blip r:embed="rId3">
            <a:alphaModFix/>
          </a:blip>
          <a:srcRect b="29420" l="0" r="0" t="14412"/>
          <a:stretch/>
        </p:blipFill>
        <p:spPr>
          <a:xfrm>
            <a:off x="755912" y="634825"/>
            <a:ext cx="7632171" cy="450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Shape 366"/>
          <p:cNvSpPr txBox="1"/>
          <p:nvPr>
            <p:ph idx="1" type="body"/>
          </p:nvPr>
        </p:nvSpPr>
        <p:spPr>
          <a:xfrm>
            <a:off x="457200" y="1244242"/>
            <a:ext cx="8229600" cy="3630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67" name="Shape 367"/>
          <p:cNvSpPr txBox="1"/>
          <p:nvPr>
            <p:ph type="title"/>
          </p:nvPr>
        </p:nvSpPr>
        <p:spPr>
          <a:xfrm>
            <a:off x="457200" y="-359371"/>
            <a:ext cx="8229600" cy="9942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PC4 Global Config</a:t>
            </a:r>
          </a:p>
        </p:txBody>
      </p:sp>
      <p:pic>
        <p:nvPicPr>
          <p:cNvPr id="368" name="Shape 368"/>
          <p:cNvPicPr preferRelativeResize="0"/>
          <p:nvPr/>
        </p:nvPicPr>
        <p:blipFill rotWithShape="1">
          <a:blip r:embed="rId3">
            <a:alphaModFix/>
          </a:blip>
          <a:srcRect b="29416" l="0" r="0" t="11572"/>
          <a:stretch/>
        </p:blipFill>
        <p:spPr>
          <a:xfrm>
            <a:off x="939700" y="634825"/>
            <a:ext cx="7264596" cy="450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Shape 373"/>
          <p:cNvSpPr txBox="1"/>
          <p:nvPr>
            <p:ph idx="1" type="body"/>
          </p:nvPr>
        </p:nvSpPr>
        <p:spPr>
          <a:xfrm>
            <a:off x="457200" y="1244242"/>
            <a:ext cx="8229600" cy="3630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4" name="Shape 374"/>
          <p:cNvSpPr txBox="1"/>
          <p:nvPr>
            <p:ph type="title"/>
          </p:nvPr>
        </p:nvSpPr>
        <p:spPr>
          <a:xfrm>
            <a:off x="457200" y="-359371"/>
            <a:ext cx="8229600" cy="9942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PC4 Interface Config</a:t>
            </a:r>
          </a:p>
        </p:txBody>
      </p:sp>
      <p:pic>
        <p:nvPicPr>
          <p:cNvPr id="375" name="Shape 375"/>
          <p:cNvPicPr preferRelativeResize="0"/>
          <p:nvPr/>
        </p:nvPicPr>
        <p:blipFill rotWithShape="1">
          <a:blip r:embed="rId3">
            <a:alphaModFix/>
          </a:blip>
          <a:srcRect b="29419" l="0" r="7689" t="11846"/>
          <a:stretch/>
        </p:blipFill>
        <p:spPr>
          <a:xfrm>
            <a:off x="1203337" y="634825"/>
            <a:ext cx="6737323" cy="450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Shape 380"/>
          <p:cNvSpPr txBox="1"/>
          <p:nvPr>
            <p:ph idx="1" type="body"/>
          </p:nvPr>
        </p:nvSpPr>
        <p:spPr>
          <a:xfrm>
            <a:off x="457200" y="1244242"/>
            <a:ext cx="8229600" cy="3630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81" name="Shape 381"/>
          <p:cNvSpPr txBox="1"/>
          <p:nvPr>
            <p:ph type="title"/>
          </p:nvPr>
        </p:nvSpPr>
        <p:spPr>
          <a:xfrm>
            <a:off x="457200" y="-359371"/>
            <a:ext cx="8229600" cy="9942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PC5 Global Config</a:t>
            </a:r>
          </a:p>
        </p:txBody>
      </p:sp>
      <p:pic>
        <p:nvPicPr>
          <p:cNvPr id="382" name="Shape 382"/>
          <p:cNvPicPr preferRelativeResize="0"/>
          <p:nvPr/>
        </p:nvPicPr>
        <p:blipFill rotWithShape="1">
          <a:blip r:embed="rId3">
            <a:alphaModFix/>
          </a:blip>
          <a:srcRect b="29415" l="0" r="0" t="5750"/>
          <a:stretch/>
        </p:blipFill>
        <p:spPr>
          <a:xfrm>
            <a:off x="1265912" y="634825"/>
            <a:ext cx="6612168" cy="450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/>
          <p:nvPr>
            <p:ph idx="1" type="body"/>
          </p:nvPr>
        </p:nvSpPr>
        <p:spPr>
          <a:xfrm>
            <a:off x="457200" y="895375"/>
            <a:ext cx="8229600" cy="3979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 sz="2400"/>
              <a:t>4 types:</a:t>
            </a:r>
          </a:p>
          <a:p>
            <a: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Courier New"/>
              <a:buChar char="o"/>
            </a:pPr>
            <a:r>
              <a:rPr lang="en" sz="2400"/>
              <a:t>Update: interval between Response Messages (30)</a:t>
            </a:r>
          </a:p>
          <a:p>
            <a: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Courier New"/>
              <a:buChar char="o"/>
            </a:pPr>
            <a:r>
              <a:rPr lang="en" sz="2400"/>
              <a:t>Invalid: lifespan of a non-updated routing entry (180)</a:t>
            </a:r>
          </a:p>
          <a:p>
            <a: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Courier New"/>
              <a:buChar char="o"/>
            </a:pPr>
            <a:r>
              <a:rPr lang="en" sz="2400"/>
              <a:t>Flush: interval between Invalid/Unreachable designations and removal of route from table (180+60 sec advertising period; 240)</a:t>
            </a:r>
          </a:p>
          <a:p>
            <a: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Courier New"/>
              <a:buChar char="o"/>
            </a:pPr>
            <a:r>
              <a:rPr lang="en" sz="2400"/>
              <a:t>(CISCO ONLY) Holddown: per route entry; blocks entry updating to stabilize route (180)</a:t>
            </a:r>
          </a:p>
        </p:txBody>
      </p:sp>
      <p:sp>
        <p:nvSpPr>
          <p:cNvPr id="75" name="Shape 75"/>
          <p:cNvSpPr txBox="1"/>
          <p:nvPr>
            <p:ph type="title"/>
          </p:nvPr>
        </p:nvSpPr>
        <p:spPr>
          <a:xfrm>
            <a:off x="457200" y="-98821"/>
            <a:ext cx="8229600" cy="9942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RIP Timers</a:t>
            </a:r>
          </a:p>
        </p:txBody>
      </p:sp>
    </p:spTree>
  </p:cSld>
  <p:clrMapOvr>
    <a:masterClrMapping/>
  </p:clrMapOvr>
  <p:transition spd="slow">
    <p:cut/>
  </p:transition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Shape 387"/>
          <p:cNvSpPr txBox="1"/>
          <p:nvPr>
            <p:ph idx="1" type="body"/>
          </p:nvPr>
        </p:nvSpPr>
        <p:spPr>
          <a:xfrm>
            <a:off x="457200" y="1244242"/>
            <a:ext cx="8229600" cy="3630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88" name="Shape 388"/>
          <p:cNvSpPr txBox="1"/>
          <p:nvPr>
            <p:ph type="title"/>
          </p:nvPr>
        </p:nvSpPr>
        <p:spPr>
          <a:xfrm>
            <a:off x="457200" y="-359371"/>
            <a:ext cx="8229600" cy="9942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PC5 Interface Config</a:t>
            </a:r>
          </a:p>
        </p:txBody>
      </p:sp>
      <p:pic>
        <p:nvPicPr>
          <p:cNvPr id="389" name="Shape 389"/>
          <p:cNvPicPr preferRelativeResize="0"/>
          <p:nvPr/>
        </p:nvPicPr>
        <p:blipFill rotWithShape="1">
          <a:blip r:embed="rId3">
            <a:alphaModFix/>
          </a:blip>
          <a:srcRect b="29415" l="0" r="7132" t="4660"/>
          <a:stretch/>
        </p:blipFill>
        <p:spPr>
          <a:xfrm>
            <a:off x="1552587" y="634825"/>
            <a:ext cx="6038836" cy="450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Shape 394"/>
          <p:cNvSpPr txBox="1"/>
          <p:nvPr>
            <p:ph idx="1" type="body"/>
          </p:nvPr>
        </p:nvSpPr>
        <p:spPr>
          <a:xfrm>
            <a:off x="457200" y="1244242"/>
            <a:ext cx="8229600" cy="3630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95" name="Shape 395"/>
          <p:cNvSpPr txBox="1"/>
          <p:nvPr>
            <p:ph type="title"/>
          </p:nvPr>
        </p:nvSpPr>
        <p:spPr>
          <a:xfrm>
            <a:off x="457200" y="-359371"/>
            <a:ext cx="8229600" cy="9942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PC6 Global Config</a:t>
            </a:r>
          </a:p>
        </p:txBody>
      </p:sp>
      <p:pic>
        <p:nvPicPr>
          <p:cNvPr id="396" name="Shape 396"/>
          <p:cNvPicPr preferRelativeResize="0"/>
          <p:nvPr/>
        </p:nvPicPr>
        <p:blipFill rotWithShape="1">
          <a:blip r:embed="rId3">
            <a:alphaModFix/>
          </a:blip>
          <a:srcRect b="29418" l="0" r="0" t="5046"/>
          <a:stretch/>
        </p:blipFill>
        <p:spPr>
          <a:xfrm>
            <a:off x="1301400" y="634825"/>
            <a:ext cx="6541205" cy="450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Shape 401"/>
          <p:cNvSpPr txBox="1"/>
          <p:nvPr>
            <p:ph idx="1" type="body"/>
          </p:nvPr>
        </p:nvSpPr>
        <p:spPr>
          <a:xfrm>
            <a:off x="457200" y="1244242"/>
            <a:ext cx="8229600" cy="3630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02" name="Shape 402"/>
          <p:cNvSpPr txBox="1"/>
          <p:nvPr>
            <p:ph type="title"/>
          </p:nvPr>
        </p:nvSpPr>
        <p:spPr>
          <a:xfrm>
            <a:off x="457200" y="-359371"/>
            <a:ext cx="8229600" cy="9942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PC6 Interface Config</a:t>
            </a:r>
          </a:p>
        </p:txBody>
      </p:sp>
      <p:pic>
        <p:nvPicPr>
          <p:cNvPr id="403" name="Shape 403"/>
          <p:cNvPicPr preferRelativeResize="0"/>
          <p:nvPr/>
        </p:nvPicPr>
        <p:blipFill rotWithShape="1">
          <a:blip r:embed="rId3">
            <a:alphaModFix/>
          </a:blip>
          <a:srcRect b="29419" l="0" r="7544" t="6135"/>
          <a:stretch/>
        </p:blipFill>
        <p:spPr>
          <a:xfrm>
            <a:off x="1496800" y="634825"/>
            <a:ext cx="6150390" cy="450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Shape 408"/>
          <p:cNvSpPr txBox="1"/>
          <p:nvPr>
            <p:ph idx="1" type="body"/>
          </p:nvPr>
        </p:nvSpPr>
        <p:spPr>
          <a:xfrm>
            <a:off x="457200" y="1244242"/>
            <a:ext cx="8229600" cy="3630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09" name="Shape 409"/>
          <p:cNvSpPr txBox="1"/>
          <p:nvPr>
            <p:ph type="title"/>
          </p:nvPr>
        </p:nvSpPr>
        <p:spPr>
          <a:xfrm>
            <a:off x="457200" y="-359371"/>
            <a:ext cx="8229600" cy="9942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Router Configuration</a:t>
            </a:r>
          </a:p>
        </p:txBody>
      </p:sp>
      <p:pic>
        <p:nvPicPr>
          <p:cNvPr id="410" name="Shape 410"/>
          <p:cNvPicPr preferRelativeResize="0"/>
          <p:nvPr/>
        </p:nvPicPr>
        <p:blipFill rotWithShape="1">
          <a:blip r:embed="rId3">
            <a:alphaModFix/>
          </a:blip>
          <a:srcRect b="29419" l="0" r="0" t="19334"/>
          <a:stretch/>
        </p:blipFill>
        <p:spPr>
          <a:xfrm>
            <a:off x="577000" y="634825"/>
            <a:ext cx="8229600" cy="44356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Shape 415"/>
          <p:cNvSpPr txBox="1"/>
          <p:nvPr>
            <p:ph idx="1" type="body"/>
          </p:nvPr>
        </p:nvSpPr>
        <p:spPr>
          <a:xfrm>
            <a:off x="457200" y="1244242"/>
            <a:ext cx="8229600" cy="3630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16" name="Shape 416"/>
          <p:cNvSpPr txBox="1"/>
          <p:nvPr>
            <p:ph type="title"/>
          </p:nvPr>
        </p:nvSpPr>
        <p:spPr>
          <a:xfrm>
            <a:off x="457200" y="-359371"/>
            <a:ext cx="8229600" cy="9942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Switch1 Configuration</a:t>
            </a:r>
          </a:p>
        </p:txBody>
      </p:sp>
      <p:pic>
        <p:nvPicPr>
          <p:cNvPr id="417" name="Shape 417"/>
          <p:cNvPicPr preferRelativeResize="0"/>
          <p:nvPr/>
        </p:nvPicPr>
        <p:blipFill rotWithShape="1">
          <a:blip r:embed="rId3">
            <a:alphaModFix/>
          </a:blip>
          <a:srcRect b="13509" l="0" r="0" t="14288"/>
          <a:stretch/>
        </p:blipFill>
        <p:spPr>
          <a:xfrm>
            <a:off x="1603262" y="634825"/>
            <a:ext cx="5937463" cy="450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Shape 422"/>
          <p:cNvSpPr txBox="1"/>
          <p:nvPr>
            <p:ph idx="1" type="body"/>
          </p:nvPr>
        </p:nvSpPr>
        <p:spPr>
          <a:xfrm>
            <a:off x="457200" y="1244242"/>
            <a:ext cx="8229600" cy="3630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23" name="Shape 423"/>
          <p:cNvSpPr txBox="1"/>
          <p:nvPr>
            <p:ph type="title"/>
          </p:nvPr>
        </p:nvSpPr>
        <p:spPr>
          <a:xfrm>
            <a:off x="457200" y="-359371"/>
            <a:ext cx="8229600" cy="9942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Switch2 Configuration</a:t>
            </a:r>
          </a:p>
        </p:txBody>
      </p:sp>
      <p:pic>
        <p:nvPicPr>
          <p:cNvPr id="424" name="Shape 424"/>
          <p:cNvPicPr preferRelativeResize="0"/>
          <p:nvPr/>
        </p:nvPicPr>
        <p:blipFill rotWithShape="1">
          <a:blip r:embed="rId3">
            <a:alphaModFix/>
          </a:blip>
          <a:srcRect b="13131" l="0" r="0" t="20108"/>
          <a:stretch/>
        </p:blipFill>
        <p:spPr>
          <a:xfrm>
            <a:off x="1361637" y="634825"/>
            <a:ext cx="6420725" cy="450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Shape 429"/>
          <p:cNvSpPr txBox="1"/>
          <p:nvPr>
            <p:ph idx="1" type="body"/>
          </p:nvPr>
        </p:nvSpPr>
        <p:spPr>
          <a:xfrm>
            <a:off x="457200" y="1244242"/>
            <a:ext cx="8229600" cy="3630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30" name="Shape 430"/>
          <p:cNvSpPr txBox="1"/>
          <p:nvPr>
            <p:ph type="title"/>
          </p:nvPr>
        </p:nvSpPr>
        <p:spPr>
          <a:xfrm>
            <a:off x="457200" y="-359371"/>
            <a:ext cx="8229600" cy="9942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Switch3 Configuration</a:t>
            </a:r>
          </a:p>
        </p:txBody>
      </p:sp>
      <p:pic>
        <p:nvPicPr>
          <p:cNvPr id="431" name="Shape 431"/>
          <p:cNvPicPr preferRelativeResize="0"/>
          <p:nvPr/>
        </p:nvPicPr>
        <p:blipFill rotWithShape="1">
          <a:blip r:embed="rId3">
            <a:alphaModFix/>
          </a:blip>
          <a:srcRect b="27097" l="0" r="0" t="18868"/>
          <a:stretch/>
        </p:blipFill>
        <p:spPr>
          <a:xfrm>
            <a:off x="605250" y="634824"/>
            <a:ext cx="7933495" cy="450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Shape 436"/>
          <p:cNvSpPr txBox="1"/>
          <p:nvPr>
            <p:ph idx="1" type="body"/>
          </p:nvPr>
        </p:nvSpPr>
        <p:spPr>
          <a:xfrm>
            <a:off x="457200" y="1244242"/>
            <a:ext cx="8229600" cy="3630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37" name="Shape 437"/>
          <p:cNvSpPr txBox="1"/>
          <p:nvPr>
            <p:ph type="title"/>
          </p:nvPr>
        </p:nvSpPr>
        <p:spPr>
          <a:xfrm>
            <a:off x="457200" y="-359371"/>
            <a:ext cx="8229600" cy="9942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Now, DNS Configuration</a:t>
            </a:r>
          </a:p>
        </p:txBody>
      </p:sp>
      <p:pic>
        <p:nvPicPr>
          <p:cNvPr id="438" name="Shape 438"/>
          <p:cNvPicPr preferRelativeResize="0"/>
          <p:nvPr/>
        </p:nvPicPr>
        <p:blipFill rotWithShape="1">
          <a:blip r:embed="rId3">
            <a:alphaModFix/>
          </a:blip>
          <a:srcRect b="29417" l="0" r="0" t="8466"/>
          <a:stretch/>
        </p:blipFill>
        <p:spPr>
          <a:xfrm>
            <a:off x="1121300" y="634825"/>
            <a:ext cx="6901402" cy="450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Shape 443"/>
          <p:cNvSpPr txBox="1"/>
          <p:nvPr>
            <p:ph idx="1" type="body"/>
          </p:nvPr>
        </p:nvSpPr>
        <p:spPr>
          <a:xfrm>
            <a:off x="457200" y="1244242"/>
            <a:ext cx="8229600" cy="3630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44" name="Shape 444"/>
          <p:cNvSpPr txBox="1"/>
          <p:nvPr>
            <p:ph type="title"/>
          </p:nvPr>
        </p:nvSpPr>
        <p:spPr>
          <a:xfrm>
            <a:off x="457200" y="-359371"/>
            <a:ext cx="8229600" cy="9942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DNS Server Global Configuration</a:t>
            </a:r>
          </a:p>
        </p:txBody>
      </p:sp>
      <p:pic>
        <p:nvPicPr>
          <p:cNvPr id="445" name="Shape 445"/>
          <p:cNvPicPr preferRelativeResize="0"/>
          <p:nvPr/>
        </p:nvPicPr>
        <p:blipFill rotWithShape="1">
          <a:blip r:embed="rId3">
            <a:alphaModFix/>
          </a:blip>
          <a:srcRect b="29417" l="0" r="0" t="8466"/>
          <a:stretch/>
        </p:blipFill>
        <p:spPr>
          <a:xfrm>
            <a:off x="1121275" y="634825"/>
            <a:ext cx="6901456" cy="450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Shape 450"/>
          <p:cNvSpPr txBox="1"/>
          <p:nvPr>
            <p:ph idx="1" type="body"/>
          </p:nvPr>
        </p:nvSpPr>
        <p:spPr>
          <a:xfrm>
            <a:off x="457200" y="1244242"/>
            <a:ext cx="8229600" cy="3630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51" name="Shape 451"/>
          <p:cNvSpPr txBox="1"/>
          <p:nvPr>
            <p:ph type="title"/>
          </p:nvPr>
        </p:nvSpPr>
        <p:spPr>
          <a:xfrm>
            <a:off x="457200" y="-359371"/>
            <a:ext cx="8229600" cy="9942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DNS Server Interface Config</a:t>
            </a:r>
          </a:p>
        </p:txBody>
      </p:sp>
      <p:pic>
        <p:nvPicPr>
          <p:cNvPr id="452" name="Shape 452"/>
          <p:cNvPicPr preferRelativeResize="0"/>
          <p:nvPr/>
        </p:nvPicPr>
        <p:blipFill rotWithShape="1">
          <a:blip r:embed="rId3">
            <a:alphaModFix/>
          </a:blip>
          <a:srcRect b="20497" l="0" r="0" t="19726"/>
          <a:stretch/>
        </p:blipFill>
        <p:spPr>
          <a:xfrm>
            <a:off x="986400" y="634825"/>
            <a:ext cx="7171207" cy="450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/>
          <p:nvPr>
            <p:ph idx="1" type="body"/>
          </p:nvPr>
        </p:nvSpPr>
        <p:spPr>
          <a:xfrm>
            <a:off x="457200" y="895375"/>
            <a:ext cx="8229600" cy="3979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419100" lvl="0" marL="4572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 sz="3000"/>
              <a:t>RFC 2453</a:t>
            </a:r>
          </a:p>
          <a:p>
            <a:pPr indent="-419100" lvl="0" marL="4572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 sz="3000"/>
              <a:t>IPv4 only</a:t>
            </a:r>
          </a:p>
          <a:p>
            <a:pPr indent="-419100" lvl="0" marL="4572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 sz="3000"/>
              <a:t>Developed in 1993 to replace RIP</a:t>
            </a:r>
          </a:p>
          <a:p>
            <a:pPr indent="-419100" lvl="0" marL="4572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 sz="3000"/>
              <a:t>Supports subnet information and CIDR</a:t>
            </a:r>
          </a:p>
          <a:p>
            <a:pPr indent="-419100" lvl="0" marL="4572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 sz="3000"/>
              <a:t>15 hops or less; but adjustable</a:t>
            </a:r>
          </a:p>
          <a:p>
            <a:pPr indent="-419100" lvl="0" marL="4572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 sz="3000"/>
              <a:t>Routing table is </a:t>
            </a:r>
            <a:r>
              <a:rPr i="1" lang="en" sz="3000"/>
              <a:t>multicasted </a:t>
            </a:r>
            <a:r>
              <a:rPr lang="en" sz="3000"/>
              <a:t>(to specific addresses) not </a:t>
            </a:r>
            <a:r>
              <a:rPr i="1" lang="en" sz="3000"/>
              <a:t>broadcasted </a:t>
            </a:r>
            <a:r>
              <a:rPr lang="en" sz="3000"/>
              <a:t>(to everyone).</a:t>
            </a:r>
          </a:p>
          <a:p>
            <a:pPr indent="-419100" lvl="0" marL="4572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 sz="3000"/>
              <a:t>1997: MD5 authentication (insecure!)</a:t>
            </a:r>
          </a:p>
          <a:p>
            <a:pPr indent="-419100" lvl="0" marL="4572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 sz="3000"/>
              <a:t>Will be superseded by RIPng</a:t>
            </a:r>
          </a:p>
        </p:txBody>
      </p:sp>
      <p:sp>
        <p:nvSpPr>
          <p:cNvPr id="81" name="Shape 81"/>
          <p:cNvSpPr txBox="1"/>
          <p:nvPr>
            <p:ph type="title"/>
          </p:nvPr>
        </p:nvSpPr>
        <p:spPr>
          <a:xfrm>
            <a:off x="457200" y="-98821"/>
            <a:ext cx="8229600" cy="9942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RIPv2</a:t>
            </a:r>
          </a:p>
        </p:txBody>
      </p:sp>
    </p:spTree>
  </p:cSld>
  <p:clrMapOvr>
    <a:masterClrMapping/>
  </p:clrMapOvr>
  <p:transition spd="slow">
    <p:cut/>
  </p:transition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Shape 457"/>
          <p:cNvSpPr txBox="1"/>
          <p:nvPr>
            <p:ph idx="1" type="body"/>
          </p:nvPr>
        </p:nvSpPr>
        <p:spPr>
          <a:xfrm>
            <a:off x="457200" y="1244242"/>
            <a:ext cx="8229600" cy="3630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431800" lvl="0" marL="4572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/>
              <a:t>I first attempted to use the same domain for all mail-servers.  That didn’t work.</a:t>
            </a:r>
          </a:p>
          <a:p>
            <a:pPr indent="-431800" lvl="0" marL="45720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/>
              <a:t>Packet Tracer could not distinguish between different mail-servers with the same domain name.</a:t>
            </a:r>
          </a:p>
        </p:txBody>
      </p:sp>
      <p:sp>
        <p:nvSpPr>
          <p:cNvPr id="458" name="Shape 45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Why DNS?</a:t>
            </a:r>
          </a:p>
        </p:txBody>
      </p:sp>
    </p:spTree>
  </p:cSld>
  <p:clrMapOvr>
    <a:masterClrMapping/>
  </p:clrMapOvr>
  <p:transition spd="slow">
    <p:cut/>
  </p:transition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Shape 463"/>
          <p:cNvSpPr txBox="1"/>
          <p:nvPr>
            <p:ph idx="1" type="body"/>
          </p:nvPr>
        </p:nvSpPr>
        <p:spPr>
          <a:xfrm>
            <a:off x="457200" y="1244242"/>
            <a:ext cx="8229600" cy="3630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431800" lvl="0" marL="4572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/>
              <a:t>Each mail server then got its own unique domain name.</a:t>
            </a:r>
          </a:p>
          <a:p>
            <a:pPr indent="-406400" lvl="1" marL="914400" rtl="0">
              <a:spcBef>
                <a:spcPts val="0"/>
              </a:spcBef>
              <a:buClr>
                <a:schemeClr val="dk2"/>
              </a:buClr>
              <a:buSzPct val="87500"/>
              <a:buFont typeface="Courier New"/>
              <a:buChar char="o"/>
            </a:pPr>
            <a:r>
              <a:rPr lang="en"/>
              <a:t>1.cyberdefensecamp.com</a:t>
            </a:r>
          </a:p>
          <a:p>
            <a:pPr indent="-406400" lvl="1" marL="914400" rtl="0">
              <a:spcBef>
                <a:spcPts val="0"/>
              </a:spcBef>
              <a:buClr>
                <a:schemeClr val="dk2"/>
              </a:buClr>
              <a:buSzPct val="87500"/>
              <a:buFont typeface="Courier New"/>
              <a:buChar char="o"/>
            </a:pPr>
            <a:r>
              <a:rPr lang="en"/>
              <a:t>2.cyberdefensecamp.com</a:t>
            </a:r>
          </a:p>
          <a:p>
            <a:pPr indent="-406400" lvl="1" marL="914400" rtl="0">
              <a:spcBef>
                <a:spcPts val="0"/>
              </a:spcBef>
              <a:buClr>
                <a:schemeClr val="dk2"/>
              </a:buClr>
              <a:buSzPct val="87500"/>
              <a:buFont typeface="Courier New"/>
              <a:buChar char="o"/>
            </a:pPr>
            <a:r>
              <a:rPr lang="en"/>
              <a:t>3.cyberdefensecamp.com</a:t>
            </a:r>
          </a:p>
          <a:p>
            <a:pPr indent="-431800" lvl="0" marL="4572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/>
              <a:t>I added each of these to the DNS record:</a:t>
            </a:r>
          </a:p>
        </p:txBody>
      </p:sp>
      <p:sp>
        <p:nvSpPr>
          <p:cNvPr id="464" name="Shape 464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Why DNS?</a:t>
            </a:r>
          </a:p>
        </p:txBody>
      </p:sp>
    </p:spTree>
  </p:cSld>
  <p:clrMapOvr>
    <a:masterClrMapping/>
  </p:clrMapOvr>
  <p:transition spd="slow">
    <p:cut/>
  </p:transition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Shape 4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DNS Records</a:t>
            </a:r>
          </a:p>
        </p:txBody>
      </p:sp>
      <p:pic>
        <p:nvPicPr>
          <p:cNvPr id="470" name="Shape 470"/>
          <p:cNvPicPr preferRelativeResize="0"/>
          <p:nvPr/>
        </p:nvPicPr>
        <p:blipFill rotWithShape="1">
          <a:blip r:embed="rId3">
            <a:alphaModFix/>
          </a:blip>
          <a:srcRect b="53543" l="0" r="52040" t="8417"/>
          <a:stretch/>
        </p:blipFill>
        <p:spPr>
          <a:xfrm>
            <a:off x="457200" y="1200175"/>
            <a:ext cx="4726869" cy="3943323"/>
          </a:xfrm>
          <a:prstGeom prst="rect">
            <a:avLst/>
          </a:prstGeom>
          <a:noFill/>
          <a:ln>
            <a:noFill/>
          </a:ln>
        </p:spPr>
      </p:pic>
      <p:sp>
        <p:nvSpPr>
          <p:cNvPr id="471" name="Shape 471"/>
          <p:cNvSpPr txBox="1"/>
          <p:nvPr/>
        </p:nvSpPr>
        <p:spPr>
          <a:xfrm>
            <a:off x="5310700" y="958325"/>
            <a:ext cx="3693599" cy="3633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3000"/>
              <a:t>Each mail-server was told to use this DNS, and each client was told to just use the FQDN when referring to their mail-server.  DNS made things easier.</a:t>
            </a:r>
          </a:p>
        </p:txBody>
      </p:sp>
    </p:spTree>
  </p:cSld>
  <p:clrMapOvr>
    <a:masterClrMapping/>
  </p:clrMapOvr>
  <p:transition spd="slow">
    <p:cut/>
  </p:transition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Shape 476"/>
          <p:cNvSpPr txBox="1"/>
          <p:nvPr>
            <p:ph idx="1" type="body"/>
          </p:nvPr>
        </p:nvSpPr>
        <p:spPr>
          <a:xfrm>
            <a:off x="457200" y="1244242"/>
            <a:ext cx="8229600" cy="3630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77" name="Shape 477"/>
          <p:cNvSpPr txBox="1"/>
          <p:nvPr>
            <p:ph type="title"/>
          </p:nvPr>
        </p:nvSpPr>
        <p:spPr>
          <a:xfrm>
            <a:off x="457200" y="-295421"/>
            <a:ext cx="8229600" cy="9942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Success</a:t>
            </a:r>
          </a:p>
        </p:txBody>
      </p:sp>
      <p:pic>
        <p:nvPicPr>
          <p:cNvPr id="478" name="Shape 478"/>
          <p:cNvPicPr preferRelativeResize="0"/>
          <p:nvPr/>
        </p:nvPicPr>
        <p:blipFill rotWithShape="1">
          <a:blip r:embed="rId3">
            <a:alphaModFix/>
          </a:blip>
          <a:srcRect b="5471" l="0" r="0" t="4978"/>
          <a:stretch/>
        </p:blipFill>
        <p:spPr>
          <a:xfrm>
            <a:off x="0" y="698774"/>
            <a:ext cx="9144000" cy="4312449"/>
          </a:xfrm>
          <a:prstGeom prst="rect">
            <a:avLst/>
          </a:prstGeom>
          <a:noFill/>
          <a:ln>
            <a:noFill/>
          </a:ln>
        </p:spPr>
      </p:pic>
      <p:sp>
        <p:nvSpPr>
          <p:cNvPr id="479" name="Shape 479"/>
          <p:cNvSpPr txBox="1"/>
          <p:nvPr/>
        </p:nvSpPr>
        <p:spPr>
          <a:xfrm>
            <a:off x="2999150" y="3070150"/>
            <a:ext cx="6005099" cy="1581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I sent an email from PC1 to every PC, then replied using every PC as a proof of concept.  Every PC on the network is capable of sending and receiving email.</a:t>
            </a:r>
          </a:p>
        </p:txBody>
      </p:sp>
    </p:spTree>
  </p:cSld>
  <p:clrMapOvr>
    <a:masterClrMapping/>
  </p:clrMapOvr>
  <p:transition spd="slow">
    <p:cut/>
  </p:transition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Shape 484"/>
          <p:cNvSpPr txBox="1"/>
          <p:nvPr>
            <p:ph idx="1" type="subTitle"/>
          </p:nvPr>
        </p:nvSpPr>
        <p:spPr>
          <a:xfrm>
            <a:off x="1082040" y="2423159"/>
            <a:ext cx="7035899" cy="6941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Open Shortest Path First: an open source Link state routing protocol capable of running on all network routers.</a:t>
            </a:r>
          </a:p>
        </p:txBody>
      </p:sp>
      <p:sp>
        <p:nvSpPr>
          <p:cNvPr id="485" name="Shape 485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OSPF</a:t>
            </a:r>
          </a:p>
        </p:txBody>
      </p:sp>
    </p:spTree>
  </p:cSld>
  <p:clrMapOvr>
    <a:masterClrMapping/>
  </p:clrMapOvr>
  <p:transition spd="slow">
    <p:cut/>
  </p:transition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Shape 490"/>
          <p:cNvSpPr txBox="1"/>
          <p:nvPr>
            <p:ph idx="1" type="body"/>
          </p:nvPr>
        </p:nvSpPr>
        <p:spPr>
          <a:xfrm>
            <a:off x="457200" y="1244250"/>
            <a:ext cx="3819600" cy="3630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Set up a configuration with 4 routers and 4 PCs</a:t>
            </a:r>
          </a:p>
        </p:txBody>
      </p:sp>
      <p:sp>
        <p:nvSpPr>
          <p:cNvPr id="491" name="Shape 49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Setting Up OSPF</a:t>
            </a:r>
          </a:p>
        </p:txBody>
      </p:sp>
      <p:pic>
        <p:nvPicPr>
          <p:cNvPr id="492" name="Shape 4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76725" y="1181100"/>
            <a:ext cx="4867275" cy="396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Shape 497"/>
          <p:cNvSpPr txBox="1"/>
          <p:nvPr>
            <p:ph idx="1" type="body"/>
          </p:nvPr>
        </p:nvSpPr>
        <p:spPr>
          <a:xfrm>
            <a:off x="457200" y="1244242"/>
            <a:ext cx="8229600" cy="3630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Configure the IP by clicking on the PC and the going to IP Configuration and entering your static IP</a:t>
            </a:r>
          </a:p>
        </p:txBody>
      </p:sp>
      <p:sp>
        <p:nvSpPr>
          <p:cNvPr id="498" name="Shape 498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Set PC IP</a:t>
            </a:r>
          </a:p>
        </p:txBody>
      </p:sp>
      <p:pic>
        <p:nvPicPr>
          <p:cNvPr id="499" name="Shape 4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40925" y="2591325"/>
            <a:ext cx="5003075" cy="2552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Shape 5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780275"/>
            <a:ext cx="2904300" cy="2326149"/>
          </a:xfrm>
          <a:prstGeom prst="rect">
            <a:avLst/>
          </a:prstGeom>
          <a:noFill/>
          <a:ln>
            <a:noFill/>
          </a:ln>
        </p:spPr>
      </p:pic>
      <p:sp>
        <p:nvSpPr>
          <p:cNvPr id="501" name="Shape 501"/>
          <p:cNvSpPr/>
          <p:nvPr/>
        </p:nvSpPr>
        <p:spPr>
          <a:xfrm>
            <a:off x="95375" y="3106575"/>
            <a:ext cx="572399" cy="653999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Shape 506"/>
          <p:cNvSpPr txBox="1"/>
          <p:nvPr>
            <p:ph idx="1" type="body"/>
          </p:nvPr>
        </p:nvSpPr>
        <p:spPr>
          <a:xfrm>
            <a:off x="457200" y="1244242"/>
            <a:ext cx="8229600" cy="3630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Configure the routers’ IPs the same way we did in the last camp using the CLI</a:t>
            </a:r>
          </a:p>
        </p:txBody>
      </p:sp>
      <p:sp>
        <p:nvSpPr>
          <p:cNvPr id="507" name="Shape 507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Configuring Router IPs</a:t>
            </a:r>
          </a:p>
        </p:txBody>
      </p:sp>
      <p:pic>
        <p:nvPicPr>
          <p:cNvPr id="508" name="Shape 5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71250" y="2323725"/>
            <a:ext cx="3401499" cy="278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Shape 513"/>
          <p:cNvSpPr txBox="1"/>
          <p:nvPr>
            <p:ph idx="1" type="body"/>
          </p:nvPr>
        </p:nvSpPr>
        <p:spPr>
          <a:xfrm>
            <a:off x="457200" y="1244242"/>
            <a:ext cx="8229600" cy="3630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Add all the subnets in the RIP Routing section of the router configuration</a:t>
            </a:r>
          </a:p>
        </p:txBody>
      </p:sp>
      <p:sp>
        <p:nvSpPr>
          <p:cNvPr id="514" name="Shape 514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RIP Routing</a:t>
            </a:r>
          </a:p>
        </p:txBody>
      </p:sp>
      <p:pic>
        <p:nvPicPr>
          <p:cNvPr id="515" name="Shape 5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03450" y="2310525"/>
            <a:ext cx="3537093" cy="283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Shape 520"/>
          <p:cNvSpPr txBox="1"/>
          <p:nvPr>
            <p:ph idx="1" type="body"/>
          </p:nvPr>
        </p:nvSpPr>
        <p:spPr>
          <a:xfrm>
            <a:off x="457200" y="1244242"/>
            <a:ext cx="8229600" cy="3630300"/>
          </a:xfrm>
          <a:prstGeom prst="rect">
            <a:avLst/>
          </a:prstGeom>
          <a:ln cap="flat" cmpd="sng" w="9525">
            <a:solidFill>
              <a:srgbClr val="00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2400"/>
              <a:t>To configure OSPF use the command </a:t>
            </a:r>
            <a:r>
              <a:rPr lang="en" sz="2400">
                <a:solidFill>
                  <a:srgbClr val="FF0000"/>
                </a:solidFill>
              </a:rPr>
              <a:t>&lt;hostname&gt; ospf &lt;number&gt; </a:t>
            </a:r>
            <a:r>
              <a:rPr lang="en" sz="2400"/>
              <a:t>then type </a:t>
            </a:r>
            <a:r>
              <a:rPr lang="en" sz="2400">
                <a:solidFill>
                  <a:srgbClr val="FF0000"/>
                </a:solidFill>
              </a:rPr>
              <a:t>network &lt;pc network&gt; &lt;reverse submask&gt; area &lt;id&gt;</a:t>
            </a:r>
            <a:r>
              <a:rPr lang="en" sz="2400"/>
              <a:t>. Type the command 2 more times with the networks of the 2 other router interfaces. Once you do that on all the routers you'll get a message that everything is connecting</a:t>
            </a:r>
          </a:p>
        </p:txBody>
      </p:sp>
      <p:sp>
        <p:nvSpPr>
          <p:cNvPr id="521" name="Shape 521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Commands and Confirmation</a:t>
            </a:r>
          </a:p>
        </p:txBody>
      </p:sp>
      <p:pic>
        <p:nvPicPr>
          <p:cNvPr id="522" name="Shape 5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8437" y="3522000"/>
            <a:ext cx="5381625" cy="135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/>
          <p:nvPr>
            <p:ph idx="1" type="body"/>
          </p:nvPr>
        </p:nvSpPr>
        <p:spPr>
          <a:xfrm>
            <a:off x="457200" y="895375"/>
            <a:ext cx="8229600" cy="3979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419100" lvl="0" marL="4572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 sz="3000"/>
              <a:t>RFC 2080</a:t>
            </a:r>
          </a:p>
          <a:p>
            <a:pPr indent="-419100" lvl="0" marL="4572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 sz="3000"/>
              <a:t>Routing Information Protocol, Next-Gen</a:t>
            </a:r>
          </a:p>
          <a:p>
            <a:pPr indent="-419100" lvl="0" marL="4572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 sz="3000"/>
              <a:t>Extended to support IPv6</a:t>
            </a:r>
          </a:p>
          <a:p>
            <a:pPr indent="-419100" lvl="0" marL="4572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 sz="3000"/>
              <a:t>No more authentication; use IPsec instead, which is included in IPv6</a:t>
            </a:r>
          </a:p>
          <a:p>
            <a:pPr indent="-419100" lvl="0" marL="4572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 sz="3000"/>
              <a:t>Next hop is included into </a:t>
            </a:r>
            <a:r>
              <a:rPr i="1" lang="en" sz="3000"/>
              <a:t>each</a:t>
            </a:r>
            <a:r>
              <a:rPr lang="en" sz="3000"/>
              <a:t> route entry</a:t>
            </a:r>
          </a:p>
          <a:p>
            <a:pPr indent="-419100" lvl="0" marL="4572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 sz="3000"/>
              <a:t>Updates multicasted on UDP port 521 </a:t>
            </a:r>
          </a:p>
        </p:txBody>
      </p:sp>
      <p:sp>
        <p:nvSpPr>
          <p:cNvPr id="87" name="Shape 87"/>
          <p:cNvSpPr txBox="1"/>
          <p:nvPr>
            <p:ph type="title"/>
          </p:nvPr>
        </p:nvSpPr>
        <p:spPr>
          <a:xfrm>
            <a:off x="457200" y="-98821"/>
            <a:ext cx="8229600" cy="9942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RIPng</a:t>
            </a:r>
          </a:p>
        </p:txBody>
      </p:sp>
    </p:spTree>
  </p:cSld>
  <p:clrMapOvr>
    <a:masterClrMapping/>
  </p:clrMapOvr>
  <p:transition spd="slow">
    <p:cut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Setting Up</a:t>
            </a:r>
          </a:p>
        </p:txBody>
      </p:sp>
      <p:pic>
        <p:nvPicPr>
          <p:cNvPr id="93" name="Shape 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4700" y="3074312"/>
            <a:ext cx="5829300" cy="174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Shape 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60300" y="333072"/>
            <a:ext cx="3893700" cy="2556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Horizontal Wiring</a:t>
            </a:r>
          </a:p>
        </p:txBody>
      </p:sp>
      <p:pic>
        <p:nvPicPr>
          <p:cNvPr id="100" name="Shape 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1596200"/>
            <a:ext cx="3524250" cy="30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Shape 1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12900" y="1349875"/>
            <a:ext cx="4473900" cy="3540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theme/theme1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